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vml" ContentType="application/vnd.openxmlformats-officedocument.vmlDrawin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4"/>
  </p:notesMasterIdLst>
  <p:handoutMasterIdLst>
    <p:handoutMasterId r:id="rId25"/>
  </p:handoutMasterIdLst>
  <p:sldIdLst>
    <p:sldId id="266" r:id="rId2"/>
    <p:sldId id="388" r:id="rId3"/>
    <p:sldId id="390" r:id="rId4"/>
    <p:sldId id="391" r:id="rId5"/>
    <p:sldId id="397" r:id="rId6"/>
    <p:sldId id="394" r:id="rId7"/>
    <p:sldId id="399" r:id="rId8"/>
    <p:sldId id="400" r:id="rId9"/>
    <p:sldId id="395" r:id="rId10"/>
    <p:sldId id="396" r:id="rId11"/>
    <p:sldId id="401" r:id="rId12"/>
    <p:sldId id="386" r:id="rId13"/>
    <p:sldId id="411" r:id="rId14"/>
    <p:sldId id="380" r:id="rId15"/>
    <p:sldId id="385" r:id="rId16"/>
    <p:sldId id="413" r:id="rId17"/>
    <p:sldId id="414" r:id="rId18"/>
    <p:sldId id="415" r:id="rId19"/>
    <p:sldId id="416" r:id="rId20"/>
    <p:sldId id="417" r:id="rId21"/>
    <p:sldId id="418" r:id="rId22"/>
    <p:sldId id="419" r:id="rId23"/>
  </p:sldIdLst>
  <p:sldSz cx="9144000" cy="6858000" type="screen4x3"/>
  <p:notesSz cx="6858000" cy="9144000"/>
  <p:defaultTextStyle>
    <a:defPPr>
      <a:defRPr lang="en-US"/>
    </a:defPPr>
    <a:lvl1pPr algn="l" rtl="0" fontAlgn="base">
      <a:spcBef>
        <a:spcPct val="0"/>
      </a:spcBef>
      <a:spcAft>
        <a:spcPct val="0"/>
      </a:spcAft>
      <a:defRPr sz="1200" kern="1200">
        <a:solidFill>
          <a:schemeClr val="tx1"/>
        </a:solidFill>
        <a:latin typeface="Times" charset="0"/>
        <a:ea typeface="ＭＳ Ｐゴシック" charset="0"/>
        <a:cs typeface="+mn-cs"/>
      </a:defRPr>
    </a:lvl1pPr>
    <a:lvl2pPr marL="457200" algn="l" rtl="0" fontAlgn="base">
      <a:spcBef>
        <a:spcPct val="0"/>
      </a:spcBef>
      <a:spcAft>
        <a:spcPct val="0"/>
      </a:spcAft>
      <a:defRPr sz="1200" kern="1200">
        <a:solidFill>
          <a:schemeClr val="tx1"/>
        </a:solidFill>
        <a:latin typeface="Times" charset="0"/>
        <a:ea typeface="ＭＳ Ｐゴシック" charset="0"/>
        <a:cs typeface="+mn-cs"/>
      </a:defRPr>
    </a:lvl2pPr>
    <a:lvl3pPr marL="914400" algn="l" rtl="0" fontAlgn="base">
      <a:spcBef>
        <a:spcPct val="0"/>
      </a:spcBef>
      <a:spcAft>
        <a:spcPct val="0"/>
      </a:spcAft>
      <a:defRPr sz="1200" kern="1200">
        <a:solidFill>
          <a:schemeClr val="tx1"/>
        </a:solidFill>
        <a:latin typeface="Times" charset="0"/>
        <a:ea typeface="ＭＳ Ｐゴシック" charset="0"/>
        <a:cs typeface="+mn-cs"/>
      </a:defRPr>
    </a:lvl3pPr>
    <a:lvl4pPr marL="1371600" algn="l" rtl="0" fontAlgn="base">
      <a:spcBef>
        <a:spcPct val="0"/>
      </a:spcBef>
      <a:spcAft>
        <a:spcPct val="0"/>
      </a:spcAft>
      <a:defRPr sz="1200" kern="1200">
        <a:solidFill>
          <a:schemeClr val="tx1"/>
        </a:solidFill>
        <a:latin typeface="Times" charset="0"/>
        <a:ea typeface="ＭＳ Ｐゴシック" charset="0"/>
        <a:cs typeface="+mn-cs"/>
      </a:defRPr>
    </a:lvl4pPr>
    <a:lvl5pPr marL="1828800" algn="l" rtl="0" fontAlgn="base">
      <a:spcBef>
        <a:spcPct val="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Times" charset="0"/>
        <a:ea typeface="ＭＳ Ｐゴシック" charset="0"/>
        <a:cs typeface="+mn-cs"/>
      </a:defRPr>
    </a:lvl6pPr>
    <a:lvl7pPr marL="2743200" algn="l" defTabSz="457200" rtl="0" eaLnBrk="1" latinLnBrk="0" hangingPunct="1">
      <a:defRPr sz="1200" kern="1200">
        <a:solidFill>
          <a:schemeClr val="tx1"/>
        </a:solidFill>
        <a:latin typeface="Times" charset="0"/>
        <a:ea typeface="ＭＳ Ｐゴシック" charset="0"/>
        <a:cs typeface="+mn-cs"/>
      </a:defRPr>
    </a:lvl7pPr>
    <a:lvl8pPr marL="3200400" algn="l" defTabSz="457200" rtl="0" eaLnBrk="1" latinLnBrk="0" hangingPunct="1">
      <a:defRPr sz="1200" kern="1200">
        <a:solidFill>
          <a:schemeClr val="tx1"/>
        </a:solidFill>
        <a:latin typeface="Times" charset="0"/>
        <a:ea typeface="ＭＳ Ｐゴシック" charset="0"/>
        <a:cs typeface="+mn-cs"/>
      </a:defRPr>
    </a:lvl8pPr>
    <a:lvl9pPr marL="3657600" algn="l" defTabSz="457200" rtl="0" eaLnBrk="1" latinLnBrk="0" hangingPunct="1">
      <a:defRPr sz="1200" kern="1200">
        <a:solidFill>
          <a:schemeClr val="tx1"/>
        </a:solidFill>
        <a:latin typeface="Times"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4500"/>
    <a:srgbClr val="800000"/>
    <a:srgbClr val="FF6600"/>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78712" autoAdjust="0"/>
  </p:normalViewPr>
  <p:slideViewPr>
    <p:cSldViewPr>
      <p:cViewPr>
        <p:scale>
          <a:sx n="100" d="100"/>
          <a:sy n="100" d="100"/>
        </p:scale>
        <p:origin x="-14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788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6E05F-0AAB-964A-9821-19FB9C037009}" type="doc">
      <dgm:prSet loTypeId="urn:microsoft.com/office/officeart/2005/8/layout/hChevron3" loCatId="" qsTypeId="urn:microsoft.com/office/officeart/2005/8/quickstyle/simple5" qsCatId="simple" csTypeId="urn:microsoft.com/office/officeart/2005/8/colors/accent2_3" csCatId="accent2" phldr="1"/>
      <dgm:spPr/>
    </dgm:pt>
    <dgm:pt modelId="{97F286DC-3D35-5A40-A0F2-56A091EF6761}">
      <dgm:prSet phldrT="[Text]"/>
      <dgm:spPr/>
      <dgm:t>
        <a:bodyPr/>
        <a:lstStyle/>
        <a:p>
          <a:r>
            <a:rPr lang="en-US" dirty="0" smtClean="0"/>
            <a:t>1990s</a:t>
          </a:r>
          <a:endParaRPr lang="en-US" dirty="0"/>
        </a:p>
      </dgm:t>
    </dgm:pt>
    <dgm:pt modelId="{68FB2F21-C3EE-D94B-AD44-5CF72FFE1773}" type="parTrans" cxnId="{AAA47EC2-058E-1948-8269-F6EFD0284C21}">
      <dgm:prSet/>
      <dgm:spPr/>
    </dgm:pt>
    <dgm:pt modelId="{6739661D-88B9-E240-B400-090F56CC6228}" type="sibTrans" cxnId="{AAA47EC2-058E-1948-8269-F6EFD0284C21}">
      <dgm:prSet/>
      <dgm:spPr/>
    </dgm:pt>
    <dgm:pt modelId="{60673DBD-CC01-E340-80E0-96B27D3C401D}">
      <dgm:prSet phldrT="[Text]"/>
      <dgm:spPr/>
      <dgm:t>
        <a:bodyPr/>
        <a:lstStyle/>
        <a:p>
          <a:r>
            <a:rPr lang="en-US" dirty="0" smtClean="0"/>
            <a:t>2000s</a:t>
          </a:r>
          <a:endParaRPr lang="en-US" dirty="0"/>
        </a:p>
      </dgm:t>
    </dgm:pt>
    <dgm:pt modelId="{C5F9841F-3109-E848-91D5-16FB542266C3}" type="parTrans" cxnId="{31D6664F-FA4B-CD43-9EC6-B32146F4CAB7}">
      <dgm:prSet/>
      <dgm:spPr/>
    </dgm:pt>
    <dgm:pt modelId="{F2D0CA41-8298-F340-9473-945D2E07F8DE}" type="sibTrans" cxnId="{31D6664F-FA4B-CD43-9EC6-B32146F4CAB7}">
      <dgm:prSet/>
      <dgm:spPr/>
    </dgm:pt>
    <dgm:pt modelId="{475AC900-52B3-6F4E-8C87-D7802BC1FDCC}">
      <dgm:prSet phldrT="[Text]"/>
      <dgm:spPr/>
      <dgm:t>
        <a:bodyPr/>
        <a:lstStyle/>
        <a:p>
          <a:r>
            <a:rPr lang="en-US" dirty="0" smtClean="0"/>
            <a:t>2010s</a:t>
          </a:r>
          <a:endParaRPr lang="en-US" dirty="0"/>
        </a:p>
      </dgm:t>
    </dgm:pt>
    <dgm:pt modelId="{F677391D-801D-0C41-AF4B-944637C15321}" type="parTrans" cxnId="{3CCB97C5-BABD-3945-978A-2B3563C6D0DA}">
      <dgm:prSet/>
      <dgm:spPr/>
    </dgm:pt>
    <dgm:pt modelId="{FEDE5C96-1314-A146-BCA6-DFABAC03758A}" type="sibTrans" cxnId="{3CCB97C5-BABD-3945-978A-2B3563C6D0DA}">
      <dgm:prSet/>
      <dgm:spPr/>
    </dgm:pt>
    <dgm:pt modelId="{F64D4E7E-4B46-9A46-BA15-4231ED80DB2B}">
      <dgm:prSet phldrT="[Text]"/>
      <dgm:spPr/>
      <dgm:t>
        <a:bodyPr/>
        <a:lstStyle/>
        <a:p>
          <a:r>
            <a:rPr lang="en-US" dirty="0" smtClean="0"/>
            <a:t>Mosaic released</a:t>
          </a:r>
          <a:endParaRPr lang="en-US" dirty="0"/>
        </a:p>
      </dgm:t>
    </dgm:pt>
    <dgm:pt modelId="{2E9AFB42-D465-E74D-BCE7-59E4E9341E67}" type="parTrans" cxnId="{16632350-82E8-834D-BE1C-90B5E3B2821D}">
      <dgm:prSet/>
      <dgm:spPr/>
    </dgm:pt>
    <dgm:pt modelId="{9D889E6B-CAC1-054E-A659-885B0266270A}" type="sibTrans" cxnId="{16632350-82E8-834D-BE1C-90B5E3B2821D}">
      <dgm:prSet/>
      <dgm:spPr/>
    </dgm:pt>
    <dgm:pt modelId="{B772EACD-8211-1743-A852-963697A855DC}">
      <dgm:prSet phldrT="[Text]"/>
      <dgm:spPr/>
      <dgm:t>
        <a:bodyPr/>
        <a:lstStyle/>
        <a:p>
          <a:r>
            <a:rPr lang="en-US" dirty="0" smtClean="0"/>
            <a:t>Static HTML, CGI, Perl, Python, Java, Flash</a:t>
          </a:r>
          <a:endParaRPr lang="en-US" dirty="0"/>
        </a:p>
      </dgm:t>
    </dgm:pt>
    <dgm:pt modelId="{2340E404-491D-C845-8CB2-6640D382F254}" type="parTrans" cxnId="{188E4C45-1A4C-F44A-8F51-C02DFD7AA917}">
      <dgm:prSet/>
      <dgm:spPr/>
    </dgm:pt>
    <dgm:pt modelId="{6F8C12CF-9D56-D847-8EC5-FB943CFF70AA}" type="sibTrans" cxnId="{188E4C45-1A4C-F44A-8F51-C02DFD7AA917}">
      <dgm:prSet/>
      <dgm:spPr/>
    </dgm:pt>
    <dgm:pt modelId="{630673B9-8EBD-B643-872E-2152510A6CE3}">
      <dgm:prSet phldrT="[Text]"/>
      <dgm:spPr/>
      <dgm:t>
        <a:bodyPr/>
        <a:lstStyle/>
        <a:p>
          <a:r>
            <a:rPr lang="en-US" dirty="0" smtClean="0"/>
            <a:t>1980s</a:t>
          </a:r>
          <a:endParaRPr lang="en-US" dirty="0"/>
        </a:p>
      </dgm:t>
    </dgm:pt>
    <dgm:pt modelId="{2E3D2338-93D5-A446-898B-E13D6F30CBD1}" type="parTrans" cxnId="{DEB1EB51-5610-A942-81DA-6AB91EF1658B}">
      <dgm:prSet/>
      <dgm:spPr/>
    </dgm:pt>
    <dgm:pt modelId="{996047F1-4F00-6748-B5CE-3E30A5A7AA86}" type="sibTrans" cxnId="{DEB1EB51-5610-A942-81DA-6AB91EF1658B}">
      <dgm:prSet/>
      <dgm:spPr/>
    </dgm:pt>
    <dgm:pt modelId="{A6F9BAC8-2B32-5D45-8E7D-E1DD647D0DFD}">
      <dgm:prSet phldrT="[Text]"/>
      <dgm:spPr/>
      <dgm:t>
        <a:bodyPr/>
        <a:lstStyle/>
        <a:p>
          <a:r>
            <a:rPr lang="en-US" dirty="0" smtClean="0"/>
            <a:t>BLAST server sends results by email</a:t>
          </a:r>
          <a:endParaRPr lang="en-US" dirty="0"/>
        </a:p>
      </dgm:t>
    </dgm:pt>
    <dgm:pt modelId="{1828D5F9-14A4-A64A-850A-D56B3713BCED}" type="parTrans" cxnId="{27BDF5E4-B2C8-064E-889F-7A28EC79E586}">
      <dgm:prSet/>
      <dgm:spPr/>
    </dgm:pt>
    <dgm:pt modelId="{406CF53D-2BB7-E54A-9187-0C63CBCA8EA6}" type="sibTrans" cxnId="{27BDF5E4-B2C8-064E-889F-7A28EC79E586}">
      <dgm:prSet/>
      <dgm:spPr/>
    </dgm:pt>
    <dgm:pt modelId="{78CE29A1-DD13-954D-BBE4-E69622E8E3C4}">
      <dgm:prSet phldrT="[Text]"/>
      <dgm:spPr/>
      <dgm:t>
        <a:bodyPr/>
        <a:lstStyle/>
        <a:p>
          <a:r>
            <a:rPr lang="en-US" dirty="0" smtClean="0"/>
            <a:t>Still a working portal today</a:t>
          </a:r>
          <a:endParaRPr lang="en-US" dirty="0"/>
        </a:p>
      </dgm:t>
    </dgm:pt>
    <dgm:pt modelId="{3969C929-DC9E-654C-9B27-47FABDC38B53}" type="parTrans" cxnId="{1D7F1E3E-EA8A-3B4F-BBA3-D461FE778224}">
      <dgm:prSet/>
      <dgm:spPr/>
    </dgm:pt>
    <dgm:pt modelId="{FD7E59D4-0F37-9C4F-92A8-AE5B68DE967A}" type="sibTrans" cxnId="{1D7F1E3E-EA8A-3B4F-BBA3-D461FE778224}">
      <dgm:prSet/>
      <dgm:spPr/>
    </dgm:pt>
    <dgm:pt modelId="{BAC3EB8C-65DF-C343-9317-F0A1193AA300}">
      <dgm:prSet phldrT="[Text]"/>
      <dgm:spPr/>
      <dgm:t>
        <a:bodyPr/>
        <a:lstStyle/>
        <a:p>
          <a:r>
            <a:rPr lang="en-US" dirty="0" smtClean="0"/>
            <a:t>“PDB enhanced by Web browser”</a:t>
          </a:r>
          <a:endParaRPr lang="en-US" dirty="0"/>
        </a:p>
      </dgm:t>
    </dgm:pt>
    <dgm:pt modelId="{85BD618D-C9AB-484F-BBF6-EDFC576E7C4D}" type="parTrans" cxnId="{53B94220-8BB9-B24A-80CE-F775BA9F3EBC}">
      <dgm:prSet/>
      <dgm:spPr/>
    </dgm:pt>
    <dgm:pt modelId="{8EE7BE3C-5B2E-AA4A-930B-755C7C16A1E5}" type="sibTrans" cxnId="{53B94220-8BB9-B24A-80CE-F775BA9F3EBC}">
      <dgm:prSet/>
      <dgm:spPr/>
    </dgm:pt>
    <dgm:pt modelId="{D48AFA52-FA90-4A45-BD27-651A11B50A58}">
      <dgm:prSet phldrT="[Text]"/>
      <dgm:spPr/>
      <dgm:t>
        <a:bodyPr/>
        <a:lstStyle/>
        <a:p>
          <a:r>
            <a:rPr lang="en-US" dirty="0" smtClean="0"/>
            <a:t>10M web users (1993)</a:t>
          </a:r>
          <a:endParaRPr lang="en-US" dirty="0"/>
        </a:p>
      </dgm:t>
    </dgm:pt>
    <dgm:pt modelId="{22339B55-6EB4-2544-8CCB-C9EA17C7D409}" type="parTrans" cxnId="{334567D1-EEB0-4D4B-A95D-9F293A91EF8D}">
      <dgm:prSet/>
      <dgm:spPr/>
    </dgm:pt>
    <dgm:pt modelId="{52252B91-9D12-CD4A-8185-1423E7AB684E}" type="sibTrans" cxnId="{334567D1-EEB0-4D4B-A95D-9F293A91EF8D}">
      <dgm:prSet/>
      <dgm:spPr/>
    </dgm:pt>
    <dgm:pt modelId="{54A9799E-69B4-6E40-8527-BDF5385B4DF0}">
      <dgm:prSet phldrT="[Text]"/>
      <dgm:spPr/>
      <dgm:t>
        <a:bodyPr/>
        <a:lstStyle/>
        <a:p>
          <a:r>
            <a:rPr lang="en-US" dirty="0" smtClean="0"/>
            <a:t>Gateway program begins (2003)</a:t>
          </a:r>
          <a:endParaRPr lang="en-US" dirty="0"/>
        </a:p>
      </dgm:t>
    </dgm:pt>
    <dgm:pt modelId="{78F11F87-E828-6B4B-A4F5-8EE609EA6091}" type="parTrans" cxnId="{F33943EC-D563-2E44-B88D-740BF2B71CBC}">
      <dgm:prSet/>
      <dgm:spPr/>
    </dgm:pt>
    <dgm:pt modelId="{201EEE59-8313-754C-84C4-D6074BA8C551}" type="sibTrans" cxnId="{F33943EC-D563-2E44-B88D-740BF2B71CBC}">
      <dgm:prSet/>
      <dgm:spPr/>
    </dgm:pt>
    <dgm:pt modelId="{DCC5BD79-38CD-004F-B60D-0EAAF618FE58}">
      <dgm:prSet phldrT="[Text]"/>
      <dgm:spPr/>
      <dgm:t>
        <a:bodyPr/>
        <a:lstStyle/>
        <a:p>
          <a:r>
            <a:rPr lang="en-US" dirty="0" smtClean="0"/>
            <a:t>HTML5</a:t>
          </a:r>
          <a:endParaRPr lang="en-US" dirty="0"/>
        </a:p>
      </dgm:t>
    </dgm:pt>
    <dgm:pt modelId="{507327A4-D8B0-A44F-8F98-D51018F96AB2}" type="parTrans" cxnId="{7A186D06-9DE0-8D41-897D-FE635C912219}">
      <dgm:prSet/>
      <dgm:spPr/>
    </dgm:pt>
    <dgm:pt modelId="{728CFDBC-CD88-6647-B536-971349B3BAAA}" type="sibTrans" cxnId="{7A186D06-9DE0-8D41-897D-FE635C912219}">
      <dgm:prSet/>
      <dgm:spPr/>
    </dgm:pt>
    <dgm:pt modelId="{C2B4CB98-62E8-254D-AEC7-D7010E0E9BB6}">
      <dgm:prSet phldrT="[Text]"/>
      <dgm:spPr/>
      <dgm:t>
        <a:bodyPr/>
        <a:lstStyle/>
        <a:p>
          <a:r>
            <a:rPr lang="en-US" dirty="0" smtClean="0"/>
            <a:t>Programmatic exchange between web pages</a:t>
          </a:r>
          <a:endParaRPr lang="en-US" dirty="0"/>
        </a:p>
      </dgm:t>
    </dgm:pt>
    <dgm:pt modelId="{0183C9C8-F01A-814E-957E-E6B5A682D179}" type="parTrans" cxnId="{CC1181C3-C00D-6F47-9B7D-E9A082B5B277}">
      <dgm:prSet/>
      <dgm:spPr/>
    </dgm:pt>
    <dgm:pt modelId="{09D0C9E1-9D32-6D4A-B2D1-45E947F76F3A}" type="sibTrans" cxnId="{CC1181C3-C00D-6F47-9B7D-E9A082B5B277}">
      <dgm:prSet/>
      <dgm:spPr/>
    </dgm:pt>
    <dgm:pt modelId="{1D62C219-7FCB-B04C-AF04-D23EC93E228B}">
      <dgm:prSet phldrT="[Text]"/>
      <dgm:spPr/>
      <dgm:t>
        <a:bodyPr/>
        <a:lstStyle/>
        <a:p>
          <a:r>
            <a:rPr lang="en-US" dirty="0" smtClean="0"/>
            <a:t>10 prototypes</a:t>
          </a:r>
          <a:endParaRPr lang="en-US" dirty="0"/>
        </a:p>
      </dgm:t>
    </dgm:pt>
    <dgm:pt modelId="{FAEF2540-7505-BB4B-A4F1-65A2C0429422}" type="parTrans" cxnId="{5DFB9DBD-C510-2C48-BD63-A13C0EFB0EBE}">
      <dgm:prSet/>
      <dgm:spPr/>
    </dgm:pt>
    <dgm:pt modelId="{D1EFF370-BBEA-D54B-9178-4E87F4CDE9D6}" type="sibTrans" cxnId="{5DFB9DBD-C510-2C48-BD63-A13C0EFB0EBE}">
      <dgm:prSet/>
      <dgm:spPr/>
    </dgm:pt>
    <dgm:pt modelId="{8239730F-A417-6245-9D95-3CDD9D9CD062}">
      <dgm:prSet phldrT="[Text]"/>
      <dgm:spPr/>
      <dgm:t>
        <a:bodyPr/>
        <a:lstStyle/>
        <a:p>
          <a:r>
            <a:rPr lang="en-US" dirty="0" smtClean="0"/>
            <a:t>100,000 CPU hours used</a:t>
          </a:r>
          <a:endParaRPr lang="en-US" dirty="0"/>
        </a:p>
      </dgm:t>
    </dgm:pt>
    <dgm:pt modelId="{3F9BE8A0-5508-A946-A9E3-CA7EBDCD44D3}" type="parTrans" cxnId="{DAA7C12A-F5AD-134F-A6C1-30278097E3B7}">
      <dgm:prSet/>
      <dgm:spPr/>
    </dgm:pt>
    <dgm:pt modelId="{D55427A8-CDC6-8141-B1CE-313D539C4E29}" type="sibTrans" cxnId="{DAA7C12A-F5AD-134F-A6C1-30278097E3B7}">
      <dgm:prSet/>
      <dgm:spPr/>
    </dgm:pt>
    <dgm:pt modelId="{5F209870-77CC-2048-B87F-6FCA25E6A669}">
      <dgm:prSet phldrT="[Text]"/>
      <dgm:spPr/>
      <dgm:t>
        <a:bodyPr/>
        <a:lstStyle/>
        <a:p>
          <a:r>
            <a:rPr lang="en-US" dirty="0" smtClean="0"/>
            <a:t>22 </a:t>
          </a:r>
          <a:r>
            <a:rPr lang="en-US" dirty="0" err="1" smtClean="0"/>
            <a:t>TeraGrid</a:t>
          </a:r>
          <a:r>
            <a:rPr lang="en-US" dirty="0" smtClean="0"/>
            <a:t> gateways</a:t>
          </a:r>
          <a:endParaRPr lang="en-US" dirty="0"/>
        </a:p>
      </dgm:t>
    </dgm:pt>
    <dgm:pt modelId="{D2E8F3EB-6A10-FA4B-8FA8-2DFD40F7EBD6}" type="parTrans" cxnId="{468C167D-4724-E341-B6A9-3D8366C63389}">
      <dgm:prSet/>
      <dgm:spPr/>
    </dgm:pt>
    <dgm:pt modelId="{92E5FFB9-955B-204F-9180-C680441854A0}" type="sibTrans" cxnId="{468C167D-4724-E341-B6A9-3D8366C63389}">
      <dgm:prSet/>
      <dgm:spPr/>
    </dgm:pt>
    <dgm:pt modelId="{6D66A04C-0658-1B4D-9ADB-81B414F870E6}">
      <dgm:prSet phldrT="[Text]"/>
      <dgm:spPr/>
      <dgm:t>
        <a:bodyPr/>
        <a:lstStyle/>
        <a:p>
          <a:r>
            <a:rPr lang="en-US" dirty="0" smtClean="0"/>
            <a:t>40M CPU hours used</a:t>
          </a:r>
          <a:endParaRPr lang="en-US" dirty="0"/>
        </a:p>
      </dgm:t>
    </dgm:pt>
    <dgm:pt modelId="{76819CA1-6AC7-364E-B61C-F688ED583CDD}" type="parTrans" cxnId="{F6BEAC44-8211-2347-ACEA-C0CF0493F8AF}">
      <dgm:prSet/>
      <dgm:spPr/>
    </dgm:pt>
    <dgm:pt modelId="{0B930555-809E-E843-BF02-0795F5AD833D}" type="sibTrans" cxnId="{F6BEAC44-8211-2347-ACEA-C0CF0493F8AF}">
      <dgm:prSet/>
      <dgm:spPr/>
    </dgm:pt>
    <dgm:pt modelId="{6A2BB733-D4EE-B343-96E3-CBFE6A411A3F}">
      <dgm:prSet phldrT="[Text]"/>
      <dgm:spPr/>
      <dgm:t>
        <a:bodyPr/>
        <a:lstStyle/>
        <a:p>
          <a:r>
            <a:rPr lang="en-US" dirty="0" smtClean="0"/>
            <a:t>1.8B web users</a:t>
          </a:r>
          <a:endParaRPr lang="en-US" dirty="0"/>
        </a:p>
      </dgm:t>
    </dgm:pt>
    <dgm:pt modelId="{B81C915D-ADFC-2C4C-8663-957E00ED9C2C}" type="parTrans" cxnId="{8F9E9164-A5F8-7848-B074-CC2F28C9EFCE}">
      <dgm:prSet/>
      <dgm:spPr/>
    </dgm:pt>
    <dgm:pt modelId="{CCFC1550-21C1-F949-B0D4-E5126B942E0B}" type="sibTrans" cxnId="{8F9E9164-A5F8-7848-B074-CC2F28C9EFCE}">
      <dgm:prSet/>
      <dgm:spPr/>
    </dgm:pt>
    <dgm:pt modelId="{93DA971B-72AE-BF4A-AB11-ED5B7FB5D65C}">
      <dgm:prSet phldrT="[Text]"/>
      <dgm:spPr/>
      <dgm:t>
        <a:bodyPr/>
        <a:lstStyle/>
        <a:p>
          <a:r>
            <a:rPr lang="en-US" dirty="0" smtClean="0"/>
            <a:t>40% of TG users come through gateways</a:t>
          </a:r>
          <a:endParaRPr lang="en-US" dirty="0"/>
        </a:p>
      </dgm:t>
    </dgm:pt>
    <dgm:pt modelId="{4C290F34-42F7-E346-B081-DA7B700E9BBB}" type="parTrans" cxnId="{98432D24-6748-C84A-ACB0-DFF471E5A283}">
      <dgm:prSet/>
      <dgm:spPr/>
    </dgm:pt>
    <dgm:pt modelId="{175248D2-20FC-B446-9A9E-A250DDCE7C23}" type="sibTrans" cxnId="{98432D24-6748-C84A-ACB0-DFF471E5A283}">
      <dgm:prSet/>
      <dgm:spPr/>
    </dgm:pt>
    <dgm:pt modelId="{AA6F2D83-E0C5-9649-AA73-2565CC1A0C4C}">
      <dgm:prSet phldrT="[Text]"/>
      <dgm:spPr/>
      <dgm:t>
        <a:bodyPr/>
        <a:lstStyle/>
        <a:p>
          <a:r>
            <a:rPr lang="en-US" dirty="0" smtClean="0"/>
            <a:t>Supercomputer centers program begins</a:t>
          </a:r>
          <a:endParaRPr lang="en-US" dirty="0"/>
        </a:p>
      </dgm:t>
    </dgm:pt>
    <dgm:pt modelId="{1A771F1E-60D2-124F-94A7-1365CB95C621}" type="parTrans" cxnId="{D5C3330E-2DB5-814B-9E17-E60BA685D2A1}">
      <dgm:prSet/>
      <dgm:spPr/>
    </dgm:pt>
    <dgm:pt modelId="{34FDB887-3EEE-6846-AEF9-84C327D05D82}" type="sibTrans" cxnId="{D5C3330E-2DB5-814B-9E17-E60BA685D2A1}">
      <dgm:prSet/>
      <dgm:spPr/>
    </dgm:pt>
    <dgm:pt modelId="{F966159A-9A43-0E4D-80BB-FE6B4D4B6B2C}">
      <dgm:prSet phldrT="[Text]"/>
      <dgm:spPr/>
      <dgm:t>
        <a:bodyPr/>
        <a:lstStyle/>
        <a:p>
          <a:r>
            <a:rPr lang="en-US" dirty="0" smtClean="0"/>
            <a:t>Web 2.0</a:t>
          </a:r>
          <a:endParaRPr lang="en-US" dirty="0"/>
        </a:p>
      </dgm:t>
    </dgm:pt>
    <dgm:pt modelId="{F4F4AE32-9B21-5649-BD74-AB7976161B68}" type="parTrans" cxnId="{F9312E30-4241-2941-A659-473FA45684E0}">
      <dgm:prSet/>
      <dgm:spPr/>
    </dgm:pt>
    <dgm:pt modelId="{29BEEBEB-E4FB-8144-A454-0C3233D9AB40}" type="sibTrans" cxnId="{F9312E30-4241-2941-A659-473FA45684E0}">
      <dgm:prSet/>
      <dgm:spPr/>
    </dgm:pt>
    <dgm:pt modelId="{7F71F5A4-F466-E041-A0F0-541DD241385E}">
      <dgm:prSet phldrT="[Text]"/>
      <dgm:spPr/>
      <dgm:t>
        <a:bodyPr/>
        <a:lstStyle/>
        <a:p>
          <a:r>
            <a:rPr lang="en-US" dirty="0" smtClean="0"/>
            <a:t>User-generated content</a:t>
          </a:r>
          <a:endParaRPr lang="en-US" dirty="0"/>
        </a:p>
      </dgm:t>
    </dgm:pt>
    <dgm:pt modelId="{EEE06A7E-597E-134E-B708-A93E35176447}" type="parTrans" cxnId="{A63B2563-C553-E949-A5C0-7CD44D5A93A9}">
      <dgm:prSet/>
      <dgm:spPr/>
    </dgm:pt>
    <dgm:pt modelId="{056D988D-4D7B-2442-B560-94300DA2ADDC}" type="sibTrans" cxnId="{A63B2563-C553-E949-A5C0-7CD44D5A93A9}">
      <dgm:prSet/>
      <dgm:spPr/>
    </dgm:pt>
    <dgm:pt modelId="{E2DF91E0-5A38-1E4C-BD98-6BA3CD5AD426}">
      <dgm:prSet phldrT="[Text]"/>
      <dgm:spPr/>
      <dgm:t>
        <a:bodyPr/>
        <a:lstStyle/>
        <a:p>
          <a:r>
            <a:rPr lang="en-US" dirty="0" smtClean="0"/>
            <a:t>NSF ITR program begins</a:t>
          </a:r>
          <a:endParaRPr lang="en-US" dirty="0"/>
        </a:p>
      </dgm:t>
    </dgm:pt>
    <dgm:pt modelId="{51BDA340-5B8B-824F-BA94-8556E0172315}" type="parTrans" cxnId="{F6966A00-DB11-0342-A51B-B39C798527AE}">
      <dgm:prSet/>
      <dgm:spPr/>
    </dgm:pt>
    <dgm:pt modelId="{1E361FBE-27A3-184B-9315-8BF3F7D77BB3}" type="sibTrans" cxnId="{F6966A00-DB11-0342-A51B-B39C798527AE}">
      <dgm:prSet/>
      <dgm:spPr/>
    </dgm:pt>
    <dgm:pt modelId="{B311EAF5-CF3A-7C41-92A3-F02121869314}" type="pres">
      <dgm:prSet presAssocID="{2476E05F-0AAB-964A-9821-19FB9C037009}" presName="Name0" presStyleCnt="0">
        <dgm:presLayoutVars>
          <dgm:dir/>
          <dgm:resizeHandles val="exact"/>
        </dgm:presLayoutVars>
      </dgm:prSet>
      <dgm:spPr/>
    </dgm:pt>
    <dgm:pt modelId="{37629D0B-6A0B-7B45-BBFF-C3AB98D81EB9}" type="pres">
      <dgm:prSet presAssocID="{630673B9-8EBD-B643-872E-2152510A6CE3}" presName="parAndChTx" presStyleLbl="node1" presStyleIdx="0" presStyleCnt="4">
        <dgm:presLayoutVars>
          <dgm:bulletEnabled val="1"/>
        </dgm:presLayoutVars>
      </dgm:prSet>
      <dgm:spPr/>
      <dgm:t>
        <a:bodyPr/>
        <a:lstStyle/>
        <a:p>
          <a:endParaRPr lang="en-US"/>
        </a:p>
      </dgm:t>
    </dgm:pt>
    <dgm:pt modelId="{A09D1FBB-D323-A549-8003-492BA7D0B152}" type="pres">
      <dgm:prSet presAssocID="{996047F1-4F00-6748-B5CE-3E30A5A7AA86}" presName="parAndChSpace" presStyleCnt="0"/>
      <dgm:spPr/>
    </dgm:pt>
    <dgm:pt modelId="{DEF51215-7A42-284C-BFC1-DAD72C3D0C53}" type="pres">
      <dgm:prSet presAssocID="{97F286DC-3D35-5A40-A0F2-56A091EF6761}" presName="parAndChTx" presStyleLbl="node1" presStyleIdx="1" presStyleCnt="4">
        <dgm:presLayoutVars>
          <dgm:bulletEnabled val="1"/>
        </dgm:presLayoutVars>
      </dgm:prSet>
      <dgm:spPr/>
      <dgm:t>
        <a:bodyPr/>
        <a:lstStyle/>
        <a:p>
          <a:endParaRPr lang="en-US"/>
        </a:p>
      </dgm:t>
    </dgm:pt>
    <dgm:pt modelId="{54693068-9570-5246-8CAC-132E95EA5139}" type="pres">
      <dgm:prSet presAssocID="{6739661D-88B9-E240-B400-090F56CC6228}" presName="parAndChSpace" presStyleCnt="0"/>
      <dgm:spPr/>
    </dgm:pt>
    <dgm:pt modelId="{BC44C1FE-6E96-AA4B-A7BE-5EBBBA687C07}" type="pres">
      <dgm:prSet presAssocID="{60673DBD-CC01-E340-80E0-96B27D3C401D}" presName="parAndChTx" presStyleLbl="node1" presStyleIdx="2" presStyleCnt="4">
        <dgm:presLayoutVars>
          <dgm:bulletEnabled val="1"/>
        </dgm:presLayoutVars>
      </dgm:prSet>
      <dgm:spPr/>
      <dgm:t>
        <a:bodyPr/>
        <a:lstStyle/>
        <a:p>
          <a:endParaRPr lang="en-US"/>
        </a:p>
      </dgm:t>
    </dgm:pt>
    <dgm:pt modelId="{C43048C9-E524-1544-9A75-38DF1C92F1F8}" type="pres">
      <dgm:prSet presAssocID="{F2D0CA41-8298-F340-9473-945D2E07F8DE}" presName="parAndChSpace" presStyleCnt="0"/>
      <dgm:spPr/>
    </dgm:pt>
    <dgm:pt modelId="{CF18B8C2-1619-AB40-9A16-79C6E55AE12E}" type="pres">
      <dgm:prSet presAssocID="{475AC900-52B3-6F4E-8C87-D7802BC1FDCC}" presName="parAndChTx" presStyleLbl="node1" presStyleIdx="3" presStyleCnt="4">
        <dgm:presLayoutVars>
          <dgm:bulletEnabled val="1"/>
        </dgm:presLayoutVars>
      </dgm:prSet>
      <dgm:spPr/>
      <dgm:t>
        <a:bodyPr/>
        <a:lstStyle/>
        <a:p>
          <a:endParaRPr lang="en-US"/>
        </a:p>
      </dgm:t>
    </dgm:pt>
  </dgm:ptLst>
  <dgm:cxnLst>
    <dgm:cxn modelId="{F9312E30-4241-2941-A659-473FA45684E0}" srcId="{54A9799E-69B4-6E40-8527-BDF5385B4DF0}" destId="{F966159A-9A43-0E4D-80BB-FE6B4D4B6B2C}" srcOrd="2" destOrd="0" parTransId="{F4F4AE32-9B21-5649-BD74-AB7976161B68}" sibTransId="{29BEEBEB-E4FB-8144-A454-0C3233D9AB40}"/>
    <dgm:cxn modelId="{0A1C8932-ABC5-C240-8F8A-853529AB2373}" type="presOf" srcId="{630673B9-8EBD-B643-872E-2152510A6CE3}" destId="{37629D0B-6A0B-7B45-BBFF-C3AB98D81EB9}" srcOrd="0" destOrd="0" presId="urn:microsoft.com/office/officeart/2005/8/layout/hChevron3"/>
    <dgm:cxn modelId="{53B94220-8BB9-B24A-80CE-F775BA9F3EBC}" srcId="{97F286DC-3D35-5A40-A0F2-56A091EF6761}" destId="{BAC3EB8C-65DF-C343-9317-F0A1193AA300}" srcOrd="3" destOrd="0" parTransId="{85BD618D-C9AB-484F-BBF6-EDFC576E7C4D}" sibTransId="{8EE7BE3C-5B2E-AA4A-930B-755C7C16A1E5}"/>
    <dgm:cxn modelId="{3E974321-455F-AE4D-8519-F47D40640A42}" type="presOf" srcId="{8239730F-A417-6245-9D95-3CDD9D9CD062}" destId="{BC44C1FE-6E96-AA4B-A7BE-5EBBBA687C07}" srcOrd="0" destOrd="3" presId="urn:microsoft.com/office/officeart/2005/8/layout/hChevron3"/>
    <dgm:cxn modelId="{A345FE0C-FCB2-B74E-AEFC-4ACCA767DE7B}" type="presOf" srcId="{78CE29A1-DD13-954D-BBE4-E69622E8E3C4}" destId="{37629D0B-6A0B-7B45-BBFF-C3AB98D81EB9}" srcOrd="0" destOrd="2" presId="urn:microsoft.com/office/officeart/2005/8/layout/hChevron3"/>
    <dgm:cxn modelId="{1D7F1E3E-EA8A-3B4F-BBA3-D461FE778224}" srcId="{A6F9BAC8-2B32-5D45-8E7D-E1DD647D0DFD}" destId="{78CE29A1-DD13-954D-BBE4-E69622E8E3C4}" srcOrd="0" destOrd="0" parTransId="{3969C929-DC9E-654C-9B27-47FABDC38B53}" sibTransId="{FD7E59D4-0F37-9C4F-92A8-AE5B68DE967A}"/>
    <dgm:cxn modelId="{F6BEAC44-8211-2347-ACEA-C0CF0493F8AF}" srcId="{475AC900-52B3-6F4E-8C87-D7802BC1FDCC}" destId="{6D66A04C-0658-1B4D-9ADB-81B414F870E6}" srcOrd="3" destOrd="0" parTransId="{76819CA1-6AC7-364E-B61C-F688ED583CDD}" sibTransId="{0B930555-809E-E843-BF02-0795F5AD833D}"/>
    <dgm:cxn modelId="{E55CF4AB-49F4-AD47-A9AD-5CBD6AFA6E79}" type="presOf" srcId="{60673DBD-CC01-E340-80E0-96B27D3C401D}" destId="{BC44C1FE-6E96-AA4B-A7BE-5EBBBA687C07}" srcOrd="0" destOrd="0" presId="urn:microsoft.com/office/officeart/2005/8/layout/hChevron3"/>
    <dgm:cxn modelId="{88032527-141C-9140-AFF4-CED50FE86BC1}" type="presOf" srcId="{97F286DC-3D35-5A40-A0F2-56A091EF6761}" destId="{DEF51215-7A42-284C-BFC1-DAD72C3D0C53}" srcOrd="0" destOrd="0" presId="urn:microsoft.com/office/officeart/2005/8/layout/hChevron3"/>
    <dgm:cxn modelId="{468C167D-4724-E341-B6A9-3D8366C63389}" srcId="{475AC900-52B3-6F4E-8C87-D7802BC1FDCC}" destId="{5F209870-77CC-2048-B87F-6FCA25E6A669}" srcOrd="2" destOrd="0" parTransId="{D2E8F3EB-6A10-FA4B-8FA8-2DFD40F7EBD6}" sibTransId="{92E5FFB9-955B-204F-9180-C680441854A0}"/>
    <dgm:cxn modelId="{5DA5B3CA-5ACD-0343-9DE5-FDFD80A33135}" type="presOf" srcId="{6D66A04C-0658-1B4D-9ADB-81B414F870E6}" destId="{CF18B8C2-1619-AB40-9A16-79C6E55AE12E}" srcOrd="0" destOrd="4" presId="urn:microsoft.com/office/officeart/2005/8/layout/hChevron3"/>
    <dgm:cxn modelId="{CD33C1C0-CF64-574F-80AE-1871A4E0230A}" type="presOf" srcId="{F64D4E7E-4B46-9A46-BA15-4231ED80DB2B}" destId="{DEF51215-7A42-284C-BFC1-DAD72C3D0C53}" srcOrd="0" destOrd="1" presId="urn:microsoft.com/office/officeart/2005/8/layout/hChevron3"/>
    <dgm:cxn modelId="{346908F6-0119-F44A-95CE-5368728C8621}" type="presOf" srcId="{F966159A-9A43-0E4D-80BB-FE6B4D4B6B2C}" destId="{BC44C1FE-6E96-AA4B-A7BE-5EBBBA687C07}" srcOrd="0" destOrd="4" presId="urn:microsoft.com/office/officeart/2005/8/layout/hChevron3"/>
    <dgm:cxn modelId="{CC1181C3-C00D-6F47-9B7D-E9A082B5B277}" srcId="{475AC900-52B3-6F4E-8C87-D7802BC1FDCC}" destId="{C2B4CB98-62E8-254D-AEC7-D7010E0E9BB6}" srcOrd="1" destOrd="0" parTransId="{0183C9C8-F01A-814E-957E-E6B5A682D179}" sibTransId="{09D0C9E1-9D32-6D4A-B2D1-45E947F76F3A}"/>
    <dgm:cxn modelId="{E5F2F954-E02E-5A40-9ACE-88E7FEBB58EF}" type="presOf" srcId="{BAC3EB8C-65DF-C343-9317-F0A1193AA300}" destId="{DEF51215-7A42-284C-BFC1-DAD72C3D0C53}" srcOrd="0" destOrd="4" presId="urn:microsoft.com/office/officeart/2005/8/layout/hChevron3"/>
    <dgm:cxn modelId="{DEB1EB51-5610-A942-81DA-6AB91EF1658B}" srcId="{2476E05F-0AAB-964A-9821-19FB9C037009}" destId="{630673B9-8EBD-B643-872E-2152510A6CE3}" srcOrd="0" destOrd="0" parTransId="{2E3D2338-93D5-A446-898B-E13D6F30CBD1}" sibTransId="{996047F1-4F00-6748-B5CE-3E30A5A7AA86}"/>
    <dgm:cxn modelId="{55BE46F5-2290-5045-9F11-656F20FC8C7E}" type="presOf" srcId="{475AC900-52B3-6F4E-8C87-D7802BC1FDCC}" destId="{CF18B8C2-1619-AB40-9A16-79C6E55AE12E}" srcOrd="0" destOrd="0" presId="urn:microsoft.com/office/officeart/2005/8/layout/hChevron3"/>
    <dgm:cxn modelId="{5DFB9DBD-C510-2C48-BD63-A13C0EFB0EBE}" srcId="{54A9799E-69B4-6E40-8527-BDF5385B4DF0}" destId="{1D62C219-7FCB-B04C-AF04-D23EC93E228B}" srcOrd="0" destOrd="0" parTransId="{FAEF2540-7505-BB4B-A4F1-65A2C0429422}" sibTransId="{D1EFF370-BBEA-D54B-9178-4E87F4CDE9D6}"/>
    <dgm:cxn modelId="{D5C3330E-2DB5-814B-9E17-E60BA685D2A1}" srcId="{A6F9BAC8-2B32-5D45-8E7D-E1DD647D0DFD}" destId="{AA6F2D83-E0C5-9649-AA73-2565CC1A0C4C}" srcOrd="1" destOrd="0" parTransId="{1A771F1E-60D2-124F-94A7-1365CB95C621}" sibTransId="{34FDB887-3EEE-6846-AEF9-84C327D05D82}"/>
    <dgm:cxn modelId="{D0BBD40B-5C01-4247-A507-0BECB0640F15}" type="presOf" srcId="{AA6F2D83-E0C5-9649-AA73-2565CC1A0C4C}" destId="{37629D0B-6A0B-7B45-BBFF-C3AB98D81EB9}" srcOrd="0" destOrd="3" presId="urn:microsoft.com/office/officeart/2005/8/layout/hChevron3"/>
    <dgm:cxn modelId="{27BDF5E4-B2C8-064E-889F-7A28EC79E586}" srcId="{630673B9-8EBD-B643-872E-2152510A6CE3}" destId="{A6F9BAC8-2B32-5D45-8E7D-E1DD647D0DFD}" srcOrd="0" destOrd="0" parTransId="{1828D5F9-14A4-A64A-850A-D56B3713BCED}" sibTransId="{406CF53D-2BB7-E54A-9187-0C63CBCA8EA6}"/>
    <dgm:cxn modelId="{4DF8615F-DF0E-7F4B-995F-0CDDAAD53B0C}" type="presOf" srcId="{DCC5BD79-38CD-004F-B60D-0EAAF618FE58}" destId="{CF18B8C2-1619-AB40-9A16-79C6E55AE12E}" srcOrd="0" destOrd="1" presId="urn:microsoft.com/office/officeart/2005/8/layout/hChevron3"/>
    <dgm:cxn modelId="{0757C76F-6227-2B4F-8A6D-36BDED121D52}" type="presOf" srcId="{A6F9BAC8-2B32-5D45-8E7D-E1DD647D0DFD}" destId="{37629D0B-6A0B-7B45-BBFF-C3AB98D81EB9}" srcOrd="0" destOrd="1" presId="urn:microsoft.com/office/officeart/2005/8/layout/hChevron3"/>
    <dgm:cxn modelId="{16632350-82E8-834D-BE1C-90B5E3B2821D}" srcId="{97F286DC-3D35-5A40-A0F2-56A091EF6761}" destId="{F64D4E7E-4B46-9A46-BA15-4231ED80DB2B}" srcOrd="0" destOrd="0" parTransId="{2E9AFB42-D465-E74D-BCE7-59E4E9341E67}" sibTransId="{9D889E6B-CAC1-054E-A659-885B0266270A}"/>
    <dgm:cxn modelId="{F6966A00-DB11-0342-A51B-B39C798527AE}" srcId="{97F286DC-3D35-5A40-A0F2-56A091EF6761}" destId="{E2DF91E0-5A38-1E4C-BD98-6BA3CD5AD426}" srcOrd="4" destOrd="0" parTransId="{51BDA340-5B8B-824F-BA94-8556E0172315}" sibTransId="{1E361FBE-27A3-184B-9315-8BF3F7D77BB3}"/>
    <dgm:cxn modelId="{57030207-CD6B-8F48-8809-DC46FA4F0B5B}" type="presOf" srcId="{C2B4CB98-62E8-254D-AEC7-D7010E0E9BB6}" destId="{CF18B8C2-1619-AB40-9A16-79C6E55AE12E}" srcOrd="0" destOrd="2" presId="urn:microsoft.com/office/officeart/2005/8/layout/hChevron3"/>
    <dgm:cxn modelId="{0756D2DA-ECD9-3C4E-8189-0A7F027C7F6C}" type="presOf" srcId="{1D62C219-7FCB-B04C-AF04-D23EC93E228B}" destId="{BC44C1FE-6E96-AA4B-A7BE-5EBBBA687C07}" srcOrd="0" destOrd="2" presId="urn:microsoft.com/office/officeart/2005/8/layout/hChevron3"/>
    <dgm:cxn modelId="{188E4C45-1A4C-F44A-8F51-C02DFD7AA917}" srcId="{97F286DC-3D35-5A40-A0F2-56A091EF6761}" destId="{B772EACD-8211-1743-A852-963697A855DC}" srcOrd="2" destOrd="0" parTransId="{2340E404-491D-C845-8CB2-6640D382F254}" sibTransId="{6F8C12CF-9D56-D847-8EC5-FB943CFF70AA}"/>
    <dgm:cxn modelId="{CE0E859B-8B8A-0D48-AC27-FBB55E3C23E6}" type="presOf" srcId="{2476E05F-0AAB-964A-9821-19FB9C037009}" destId="{B311EAF5-CF3A-7C41-92A3-F02121869314}" srcOrd="0" destOrd="0" presId="urn:microsoft.com/office/officeart/2005/8/layout/hChevron3"/>
    <dgm:cxn modelId="{DAA7C12A-F5AD-134F-A6C1-30278097E3B7}" srcId="{54A9799E-69B4-6E40-8527-BDF5385B4DF0}" destId="{8239730F-A417-6245-9D95-3CDD9D9CD062}" srcOrd="1" destOrd="0" parTransId="{3F9BE8A0-5508-A946-A9E3-CA7EBDCD44D3}" sibTransId="{D55427A8-CDC6-8141-B1CE-313D539C4E29}"/>
    <dgm:cxn modelId="{17BFD9A8-1FA5-E546-88C2-9561214B8AAA}" type="presOf" srcId="{93DA971B-72AE-BF4A-AB11-ED5B7FB5D65C}" destId="{CF18B8C2-1619-AB40-9A16-79C6E55AE12E}" srcOrd="0" destOrd="5" presId="urn:microsoft.com/office/officeart/2005/8/layout/hChevron3"/>
    <dgm:cxn modelId="{E1FF0A4D-CAB7-D843-B503-8D617C174A9E}" type="presOf" srcId="{5F209870-77CC-2048-B87F-6FCA25E6A669}" destId="{CF18B8C2-1619-AB40-9A16-79C6E55AE12E}" srcOrd="0" destOrd="3" presId="urn:microsoft.com/office/officeart/2005/8/layout/hChevron3"/>
    <dgm:cxn modelId="{8F9E9164-A5F8-7848-B074-CC2F28C9EFCE}" srcId="{475AC900-52B3-6F4E-8C87-D7802BC1FDCC}" destId="{6A2BB733-D4EE-B343-96E3-CBFE6A411A3F}" srcOrd="5" destOrd="0" parTransId="{B81C915D-ADFC-2C4C-8663-957E00ED9C2C}" sibTransId="{CCFC1550-21C1-F949-B0D4-E5126B942E0B}"/>
    <dgm:cxn modelId="{D8DC4F99-C5C2-A946-AFDA-1665DEDB4B91}" type="presOf" srcId="{6A2BB733-D4EE-B343-96E3-CBFE6A411A3F}" destId="{CF18B8C2-1619-AB40-9A16-79C6E55AE12E}" srcOrd="0" destOrd="6" presId="urn:microsoft.com/office/officeart/2005/8/layout/hChevron3"/>
    <dgm:cxn modelId="{98432D24-6748-C84A-ACB0-DFF471E5A283}" srcId="{475AC900-52B3-6F4E-8C87-D7802BC1FDCC}" destId="{93DA971B-72AE-BF4A-AB11-ED5B7FB5D65C}" srcOrd="4" destOrd="0" parTransId="{4C290F34-42F7-E346-B081-DA7B700E9BBB}" sibTransId="{175248D2-20FC-B446-9A9E-A250DDCE7C23}"/>
    <dgm:cxn modelId="{7A186D06-9DE0-8D41-897D-FE635C912219}" srcId="{475AC900-52B3-6F4E-8C87-D7802BC1FDCC}" destId="{DCC5BD79-38CD-004F-B60D-0EAAF618FE58}" srcOrd="0" destOrd="0" parTransId="{507327A4-D8B0-A44F-8F98-D51018F96AB2}" sibTransId="{728CFDBC-CD88-6647-B536-971349B3BAAA}"/>
    <dgm:cxn modelId="{3CCB97C5-BABD-3945-978A-2B3563C6D0DA}" srcId="{2476E05F-0AAB-964A-9821-19FB9C037009}" destId="{475AC900-52B3-6F4E-8C87-D7802BC1FDCC}" srcOrd="3" destOrd="0" parTransId="{F677391D-801D-0C41-AF4B-944637C15321}" sibTransId="{FEDE5C96-1314-A146-BCA6-DFABAC03758A}"/>
    <dgm:cxn modelId="{0D8B8C26-95D9-ED49-B687-AFE858E8953A}" type="presOf" srcId="{E2DF91E0-5A38-1E4C-BD98-6BA3CD5AD426}" destId="{DEF51215-7A42-284C-BFC1-DAD72C3D0C53}" srcOrd="0" destOrd="5" presId="urn:microsoft.com/office/officeart/2005/8/layout/hChevron3"/>
    <dgm:cxn modelId="{F33943EC-D563-2E44-B88D-740BF2B71CBC}" srcId="{60673DBD-CC01-E340-80E0-96B27D3C401D}" destId="{54A9799E-69B4-6E40-8527-BDF5385B4DF0}" srcOrd="0" destOrd="0" parTransId="{78F11F87-E828-6B4B-A4F5-8EE609EA6091}" sibTransId="{201EEE59-8313-754C-84C4-D6074BA8C551}"/>
    <dgm:cxn modelId="{AAA47EC2-058E-1948-8269-F6EFD0284C21}" srcId="{2476E05F-0AAB-964A-9821-19FB9C037009}" destId="{97F286DC-3D35-5A40-A0F2-56A091EF6761}" srcOrd="1" destOrd="0" parTransId="{68FB2F21-C3EE-D94B-AD44-5CF72FFE1773}" sibTransId="{6739661D-88B9-E240-B400-090F56CC6228}"/>
    <dgm:cxn modelId="{FB1AA302-5977-CF44-A0DA-F05F6BECB1FD}" type="presOf" srcId="{D48AFA52-FA90-4A45-BD27-651A11B50A58}" destId="{DEF51215-7A42-284C-BFC1-DAD72C3D0C53}" srcOrd="0" destOrd="2" presId="urn:microsoft.com/office/officeart/2005/8/layout/hChevron3"/>
    <dgm:cxn modelId="{8EEC64EE-CF3D-EC45-84E4-0CCB96A422F3}" type="presOf" srcId="{7F71F5A4-F466-E041-A0F0-541DD241385E}" destId="{BC44C1FE-6E96-AA4B-A7BE-5EBBBA687C07}" srcOrd="0" destOrd="5" presId="urn:microsoft.com/office/officeart/2005/8/layout/hChevron3"/>
    <dgm:cxn modelId="{334567D1-EEB0-4D4B-A95D-9F293A91EF8D}" srcId="{97F286DC-3D35-5A40-A0F2-56A091EF6761}" destId="{D48AFA52-FA90-4A45-BD27-651A11B50A58}" srcOrd="1" destOrd="0" parTransId="{22339B55-6EB4-2544-8CCB-C9EA17C7D409}" sibTransId="{52252B91-9D12-CD4A-8185-1423E7AB684E}"/>
    <dgm:cxn modelId="{A63B2563-C553-E949-A5C0-7CD44D5A93A9}" srcId="{54A9799E-69B4-6E40-8527-BDF5385B4DF0}" destId="{7F71F5A4-F466-E041-A0F0-541DD241385E}" srcOrd="3" destOrd="0" parTransId="{EEE06A7E-597E-134E-B708-A93E35176447}" sibTransId="{056D988D-4D7B-2442-B560-94300DA2ADDC}"/>
    <dgm:cxn modelId="{31D6664F-FA4B-CD43-9EC6-B32146F4CAB7}" srcId="{2476E05F-0AAB-964A-9821-19FB9C037009}" destId="{60673DBD-CC01-E340-80E0-96B27D3C401D}" srcOrd="2" destOrd="0" parTransId="{C5F9841F-3109-E848-91D5-16FB542266C3}" sibTransId="{F2D0CA41-8298-F340-9473-945D2E07F8DE}"/>
    <dgm:cxn modelId="{69AABFA6-23A7-9642-A845-CB2EB6481C41}" type="presOf" srcId="{54A9799E-69B4-6E40-8527-BDF5385B4DF0}" destId="{BC44C1FE-6E96-AA4B-A7BE-5EBBBA687C07}" srcOrd="0" destOrd="1" presId="urn:microsoft.com/office/officeart/2005/8/layout/hChevron3"/>
    <dgm:cxn modelId="{4D50E1AC-C05C-3448-A795-D9BC68CE9160}" type="presOf" srcId="{B772EACD-8211-1743-A852-963697A855DC}" destId="{DEF51215-7A42-284C-BFC1-DAD72C3D0C53}" srcOrd="0" destOrd="3" presId="urn:microsoft.com/office/officeart/2005/8/layout/hChevron3"/>
    <dgm:cxn modelId="{7FA13DA3-F6A8-2C46-8581-51C6C14C32C1}" type="presParOf" srcId="{B311EAF5-CF3A-7C41-92A3-F02121869314}" destId="{37629D0B-6A0B-7B45-BBFF-C3AB98D81EB9}" srcOrd="0" destOrd="0" presId="urn:microsoft.com/office/officeart/2005/8/layout/hChevron3"/>
    <dgm:cxn modelId="{D4DD65E8-3839-2744-871C-C542747CF767}" type="presParOf" srcId="{B311EAF5-CF3A-7C41-92A3-F02121869314}" destId="{A09D1FBB-D323-A549-8003-492BA7D0B152}" srcOrd="1" destOrd="0" presId="urn:microsoft.com/office/officeart/2005/8/layout/hChevron3"/>
    <dgm:cxn modelId="{DD06E1ED-F0AC-8B49-9000-84F34CF13AF9}" type="presParOf" srcId="{B311EAF5-CF3A-7C41-92A3-F02121869314}" destId="{DEF51215-7A42-284C-BFC1-DAD72C3D0C53}" srcOrd="2" destOrd="0" presId="urn:microsoft.com/office/officeart/2005/8/layout/hChevron3"/>
    <dgm:cxn modelId="{290E557E-42A2-3B47-96E7-6534AF212D98}" type="presParOf" srcId="{B311EAF5-CF3A-7C41-92A3-F02121869314}" destId="{54693068-9570-5246-8CAC-132E95EA5139}" srcOrd="3" destOrd="0" presId="urn:microsoft.com/office/officeart/2005/8/layout/hChevron3"/>
    <dgm:cxn modelId="{49658F26-E3E8-C044-A180-3110E7E9764A}" type="presParOf" srcId="{B311EAF5-CF3A-7C41-92A3-F02121869314}" destId="{BC44C1FE-6E96-AA4B-A7BE-5EBBBA687C07}" srcOrd="4" destOrd="0" presId="urn:microsoft.com/office/officeart/2005/8/layout/hChevron3"/>
    <dgm:cxn modelId="{1CC4796E-CA70-DD46-A6C7-6BE29F6E8866}" type="presParOf" srcId="{B311EAF5-CF3A-7C41-92A3-F02121869314}" destId="{C43048C9-E524-1544-9A75-38DF1C92F1F8}" srcOrd="5" destOrd="0" presId="urn:microsoft.com/office/officeart/2005/8/layout/hChevron3"/>
    <dgm:cxn modelId="{5665D3DA-B701-714D-9F5C-44ADAEEB5CBF}" type="presParOf" srcId="{B311EAF5-CF3A-7C41-92A3-F02121869314}" destId="{CF18B8C2-1619-AB40-9A16-79C6E55AE12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29D0B-6A0B-7B45-BBFF-C3AB98D81EB9}">
      <dsp:nvSpPr>
        <dsp:cNvPr id="0" name=""/>
        <dsp:cNvSpPr/>
      </dsp:nvSpPr>
      <dsp:spPr>
        <a:xfrm>
          <a:off x="2500" y="1587341"/>
          <a:ext cx="2508646" cy="2006917"/>
        </a:xfrm>
        <a:prstGeom prst="homePlate">
          <a:avLst>
            <a:gd name="adj" fmla="val 25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499" tIns="33020" rIns="353998" bIns="33020" numCol="1" spcCol="1270" anchor="t" anchorCtr="0">
          <a:noAutofit/>
        </a:bodyPr>
        <a:lstStyle/>
        <a:p>
          <a:pPr lvl="0" algn="l" defTabSz="577850">
            <a:lnSpc>
              <a:spcPct val="90000"/>
            </a:lnSpc>
            <a:spcBef>
              <a:spcPct val="0"/>
            </a:spcBef>
            <a:spcAft>
              <a:spcPct val="35000"/>
            </a:spcAft>
          </a:pPr>
          <a:r>
            <a:rPr lang="en-US" sz="1300" kern="1200" dirty="0" smtClean="0"/>
            <a:t>1980s</a:t>
          </a:r>
          <a:endParaRPr lang="en-US" sz="1300" kern="1200" dirty="0"/>
        </a:p>
        <a:p>
          <a:pPr marL="57150" lvl="1" indent="-57150" algn="l" defTabSz="444500">
            <a:lnSpc>
              <a:spcPct val="90000"/>
            </a:lnSpc>
            <a:spcBef>
              <a:spcPct val="0"/>
            </a:spcBef>
            <a:spcAft>
              <a:spcPct val="15000"/>
            </a:spcAft>
            <a:buChar char="••"/>
          </a:pPr>
          <a:r>
            <a:rPr lang="en-US" sz="1000" kern="1200" dirty="0" smtClean="0"/>
            <a:t>BLAST server sends results by email</a:t>
          </a:r>
          <a:endParaRPr lang="en-US" sz="1000" kern="1200" dirty="0"/>
        </a:p>
        <a:p>
          <a:pPr marL="114300" lvl="2" indent="-57150" algn="l" defTabSz="444500">
            <a:lnSpc>
              <a:spcPct val="90000"/>
            </a:lnSpc>
            <a:spcBef>
              <a:spcPct val="0"/>
            </a:spcBef>
            <a:spcAft>
              <a:spcPct val="15000"/>
            </a:spcAft>
            <a:buChar char="••"/>
          </a:pPr>
          <a:r>
            <a:rPr lang="en-US" sz="1000" kern="1200" dirty="0" smtClean="0"/>
            <a:t>Still a working portal today</a:t>
          </a:r>
          <a:endParaRPr lang="en-US" sz="1000" kern="1200" dirty="0"/>
        </a:p>
        <a:p>
          <a:pPr marL="114300" lvl="2" indent="-57150" algn="l" defTabSz="444500">
            <a:lnSpc>
              <a:spcPct val="90000"/>
            </a:lnSpc>
            <a:spcBef>
              <a:spcPct val="0"/>
            </a:spcBef>
            <a:spcAft>
              <a:spcPct val="15000"/>
            </a:spcAft>
            <a:buChar char="••"/>
          </a:pPr>
          <a:r>
            <a:rPr lang="en-US" sz="1000" kern="1200" dirty="0" smtClean="0"/>
            <a:t>Supercomputer centers program begins</a:t>
          </a:r>
          <a:endParaRPr lang="en-US" sz="1000" kern="1200" dirty="0"/>
        </a:p>
      </dsp:txBody>
      <dsp:txXfrm>
        <a:off x="2500" y="1587341"/>
        <a:ext cx="2257781" cy="2006917"/>
      </dsp:txXfrm>
    </dsp:sp>
    <dsp:sp modelId="{DEF51215-7A42-284C-BFC1-DAD72C3D0C53}">
      <dsp:nvSpPr>
        <dsp:cNvPr id="0" name=""/>
        <dsp:cNvSpPr/>
      </dsp:nvSpPr>
      <dsp:spPr>
        <a:xfrm>
          <a:off x="2009417" y="1587341"/>
          <a:ext cx="2508646" cy="2006917"/>
        </a:xfrm>
        <a:prstGeom prst="chevron">
          <a:avLst>
            <a:gd name="adj" fmla="val 25000"/>
          </a:avLst>
        </a:prstGeom>
        <a:gradFill rotWithShape="0">
          <a:gsLst>
            <a:gs pos="0">
              <a:schemeClr val="accent2">
                <a:shade val="80000"/>
                <a:hueOff val="0"/>
                <a:satOff val="-9340"/>
                <a:lumOff val="10584"/>
                <a:alphaOff val="0"/>
                <a:shade val="51000"/>
                <a:satMod val="130000"/>
              </a:schemeClr>
            </a:gs>
            <a:gs pos="80000">
              <a:schemeClr val="accent2">
                <a:shade val="80000"/>
                <a:hueOff val="0"/>
                <a:satOff val="-9340"/>
                <a:lumOff val="10584"/>
                <a:alphaOff val="0"/>
                <a:shade val="93000"/>
                <a:satMod val="130000"/>
              </a:schemeClr>
            </a:gs>
            <a:gs pos="100000">
              <a:schemeClr val="accent2">
                <a:shade val="80000"/>
                <a:hueOff val="0"/>
                <a:satOff val="-9340"/>
                <a:lumOff val="1058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499" tIns="33020" rIns="88499" bIns="33020" numCol="1" spcCol="1270" anchor="t" anchorCtr="0">
          <a:noAutofit/>
        </a:bodyPr>
        <a:lstStyle/>
        <a:p>
          <a:pPr lvl="0" algn="l" defTabSz="577850">
            <a:lnSpc>
              <a:spcPct val="90000"/>
            </a:lnSpc>
            <a:spcBef>
              <a:spcPct val="0"/>
            </a:spcBef>
            <a:spcAft>
              <a:spcPct val="35000"/>
            </a:spcAft>
          </a:pPr>
          <a:r>
            <a:rPr lang="en-US" sz="1300" kern="1200" dirty="0" smtClean="0"/>
            <a:t>1990s</a:t>
          </a:r>
          <a:endParaRPr lang="en-US" sz="1300" kern="1200" dirty="0"/>
        </a:p>
        <a:p>
          <a:pPr marL="57150" lvl="1" indent="-57150" algn="l" defTabSz="444500">
            <a:lnSpc>
              <a:spcPct val="90000"/>
            </a:lnSpc>
            <a:spcBef>
              <a:spcPct val="0"/>
            </a:spcBef>
            <a:spcAft>
              <a:spcPct val="15000"/>
            </a:spcAft>
            <a:buChar char="••"/>
          </a:pPr>
          <a:r>
            <a:rPr lang="en-US" sz="1000" kern="1200" dirty="0" smtClean="0"/>
            <a:t>Mosaic released</a:t>
          </a:r>
          <a:endParaRPr lang="en-US" sz="1000" kern="1200" dirty="0"/>
        </a:p>
        <a:p>
          <a:pPr marL="57150" lvl="1" indent="-57150" algn="l" defTabSz="444500">
            <a:lnSpc>
              <a:spcPct val="90000"/>
            </a:lnSpc>
            <a:spcBef>
              <a:spcPct val="0"/>
            </a:spcBef>
            <a:spcAft>
              <a:spcPct val="15000"/>
            </a:spcAft>
            <a:buChar char="••"/>
          </a:pPr>
          <a:r>
            <a:rPr lang="en-US" sz="1000" kern="1200" dirty="0" smtClean="0"/>
            <a:t>10M web users (1993)</a:t>
          </a:r>
          <a:endParaRPr lang="en-US" sz="1000" kern="1200" dirty="0"/>
        </a:p>
        <a:p>
          <a:pPr marL="57150" lvl="1" indent="-57150" algn="l" defTabSz="444500">
            <a:lnSpc>
              <a:spcPct val="90000"/>
            </a:lnSpc>
            <a:spcBef>
              <a:spcPct val="0"/>
            </a:spcBef>
            <a:spcAft>
              <a:spcPct val="15000"/>
            </a:spcAft>
            <a:buChar char="••"/>
          </a:pPr>
          <a:r>
            <a:rPr lang="en-US" sz="1000" kern="1200" dirty="0" smtClean="0"/>
            <a:t>Static HTML, CGI, Perl, Python, Java, Flash</a:t>
          </a:r>
          <a:endParaRPr lang="en-US" sz="1000" kern="1200" dirty="0"/>
        </a:p>
        <a:p>
          <a:pPr marL="57150" lvl="1" indent="-57150" algn="l" defTabSz="444500">
            <a:lnSpc>
              <a:spcPct val="90000"/>
            </a:lnSpc>
            <a:spcBef>
              <a:spcPct val="0"/>
            </a:spcBef>
            <a:spcAft>
              <a:spcPct val="15000"/>
            </a:spcAft>
            <a:buChar char="••"/>
          </a:pPr>
          <a:r>
            <a:rPr lang="en-US" sz="1000" kern="1200" dirty="0" smtClean="0"/>
            <a:t>“PDB enhanced by Web browser”</a:t>
          </a:r>
          <a:endParaRPr lang="en-US" sz="1000" kern="1200" dirty="0"/>
        </a:p>
        <a:p>
          <a:pPr marL="57150" lvl="1" indent="-57150" algn="l" defTabSz="444500">
            <a:lnSpc>
              <a:spcPct val="90000"/>
            </a:lnSpc>
            <a:spcBef>
              <a:spcPct val="0"/>
            </a:spcBef>
            <a:spcAft>
              <a:spcPct val="15000"/>
            </a:spcAft>
            <a:buChar char="••"/>
          </a:pPr>
          <a:r>
            <a:rPr lang="en-US" sz="1000" kern="1200" dirty="0" smtClean="0"/>
            <a:t>NSF ITR program begins</a:t>
          </a:r>
          <a:endParaRPr lang="en-US" sz="1000" kern="1200" dirty="0"/>
        </a:p>
      </dsp:txBody>
      <dsp:txXfrm>
        <a:off x="2511146" y="1587341"/>
        <a:ext cx="1505188" cy="2006917"/>
      </dsp:txXfrm>
    </dsp:sp>
    <dsp:sp modelId="{BC44C1FE-6E96-AA4B-A7BE-5EBBBA687C07}">
      <dsp:nvSpPr>
        <dsp:cNvPr id="0" name=""/>
        <dsp:cNvSpPr/>
      </dsp:nvSpPr>
      <dsp:spPr>
        <a:xfrm>
          <a:off x="4016335" y="1587341"/>
          <a:ext cx="2508646" cy="2006917"/>
        </a:xfrm>
        <a:prstGeom prst="chevron">
          <a:avLst>
            <a:gd name="adj" fmla="val 25000"/>
          </a:avLst>
        </a:prstGeom>
        <a:gradFill rotWithShape="0">
          <a:gsLst>
            <a:gs pos="0">
              <a:schemeClr val="accent2">
                <a:shade val="80000"/>
                <a:hueOff val="0"/>
                <a:satOff val="-18679"/>
                <a:lumOff val="21168"/>
                <a:alphaOff val="0"/>
                <a:shade val="51000"/>
                <a:satMod val="130000"/>
              </a:schemeClr>
            </a:gs>
            <a:gs pos="80000">
              <a:schemeClr val="accent2">
                <a:shade val="80000"/>
                <a:hueOff val="0"/>
                <a:satOff val="-18679"/>
                <a:lumOff val="21168"/>
                <a:alphaOff val="0"/>
                <a:shade val="93000"/>
                <a:satMod val="130000"/>
              </a:schemeClr>
            </a:gs>
            <a:gs pos="100000">
              <a:schemeClr val="accent2">
                <a:shade val="80000"/>
                <a:hueOff val="0"/>
                <a:satOff val="-18679"/>
                <a:lumOff val="2116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499" tIns="33020" rIns="88499" bIns="33020" numCol="1" spcCol="1270" anchor="t" anchorCtr="0">
          <a:noAutofit/>
        </a:bodyPr>
        <a:lstStyle/>
        <a:p>
          <a:pPr lvl="0" algn="l" defTabSz="577850">
            <a:lnSpc>
              <a:spcPct val="90000"/>
            </a:lnSpc>
            <a:spcBef>
              <a:spcPct val="0"/>
            </a:spcBef>
            <a:spcAft>
              <a:spcPct val="35000"/>
            </a:spcAft>
          </a:pPr>
          <a:r>
            <a:rPr lang="en-US" sz="1300" kern="1200" dirty="0" smtClean="0"/>
            <a:t>2000s</a:t>
          </a:r>
          <a:endParaRPr lang="en-US" sz="1300" kern="1200" dirty="0"/>
        </a:p>
        <a:p>
          <a:pPr marL="57150" lvl="1" indent="-57150" algn="l" defTabSz="444500">
            <a:lnSpc>
              <a:spcPct val="90000"/>
            </a:lnSpc>
            <a:spcBef>
              <a:spcPct val="0"/>
            </a:spcBef>
            <a:spcAft>
              <a:spcPct val="15000"/>
            </a:spcAft>
            <a:buChar char="••"/>
          </a:pPr>
          <a:r>
            <a:rPr lang="en-US" sz="1000" kern="1200" dirty="0" smtClean="0"/>
            <a:t>Gateway program begins (2003)</a:t>
          </a:r>
          <a:endParaRPr lang="en-US" sz="1000" kern="1200" dirty="0"/>
        </a:p>
        <a:p>
          <a:pPr marL="114300" lvl="2" indent="-57150" algn="l" defTabSz="444500">
            <a:lnSpc>
              <a:spcPct val="90000"/>
            </a:lnSpc>
            <a:spcBef>
              <a:spcPct val="0"/>
            </a:spcBef>
            <a:spcAft>
              <a:spcPct val="15000"/>
            </a:spcAft>
            <a:buChar char="••"/>
          </a:pPr>
          <a:r>
            <a:rPr lang="en-US" sz="1000" kern="1200" dirty="0" smtClean="0"/>
            <a:t>10 prototypes</a:t>
          </a:r>
          <a:endParaRPr lang="en-US" sz="1000" kern="1200" dirty="0"/>
        </a:p>
        <a:p>
          <a:pPr marL="114300" lvl="2" indent="-57150" algn="l" defTabSz="444500">
            <a:lnSpc>
              <a:spcPct val="90000"/>
            </a:lnSpc>
            <a:spcBef>
              <a:spcPct val="0"/>
            </a:spcBef>
            <a:spcAft>
              <a:spcPct val="15000"/>
            </a:spcAft>
            <a:buChar char="••"/>
          </a:pPr>
          <a:r>
            <a:rPr lang="en-US" sz="1000" kern="1200" dirty="0" smtClean="0"/>
            <a:t>100,000 CPU hours used</a:t>
          </a:r>
          <a:endParaRPr lang="en-US" sz="1000" kern="1200" dirty="0"/>
        </a:p>
        <a:p>
          <a:pPr marL="114300" lvl="2" indent="-57150" algn="l" defTabSz="444500">
            <a:lnSpc>
              <a:spcPct val="90000"/>
            </a:lnSpc>
            <a:spcBef>
              <a:spcPct val="0"/>
            </a:spcBef>
            <a:spcAft>
              <a:spcPct val="15000"/>
            </a:spcAft>
            <a:buChar char="••"/>
          </a:pPr>
          <a:r>
            <a:rPr lang="en-US" sz="1000" kern="1200" dirty="0" smtClean="0"/>
            <a:t>Web 2.0</a:t>
          </a:r>
          <a:endParaRPr lang="en-US" sz="1000" kern="1200" dirty="0"/>
        </a:p>
        <a:p>
          <a:pPr marL="114300" lvl="2" indent="-57150" algn="l" defTabSz="444500">
            <a:lnSpc>
              <a:spcPct val="90000"/>
            </a:lnSpc>
            <a:spcBef>
              <a:spcPct val="0"/>
            </a:spcBef>
            <a:spcAft>
              <a:spcPct val="15000"/>
            </a:spcAft>
            <a:buChar char="••"/>
          </a:pPr>
          <a:r>
            <a:rPr lang="en-US" sz="1000" kern="1200" dirty="0" smtClean="0"/>
            <a:t>User-generated content</a:t>
          </a:r>
          <a:endParaRPr lang="en-US" sz="1000" kern="1200" dirty="0"/>
        </a:p>
      </dsp:txBody>
      <dsp:txXfrm>
        <a:off x="4518064" y="1587341"/>
        <a:ext cx="1505188" cy="2006917"/>
      </dsp:txXfrm>
    </dsp:sp>
    <dsp:sp modelId="{CF18B8C2-1619-AB40-9A16-79C6E55AE12E}">
      <dsp:nvSpPr>
        <dsp:cNvPr id="0" name=""/>
        <dsp:cNvSpPr/>
      </dsp:nvSpPr>
      <dsp:spPr>
        <a:xfrm>
          <a:off x="6023252" y="1587341"/>
          <a:ext cx="2508646" cy="2006917"/>
        </a:xfrm>
        <a:prstGeom prst="chevron">
          <a:avLst>
            <a:gd name="adj" fmla="val 25000"/>
          </a:avLst>
        </a:prstGeom>
        <a:gradFill rotWithShape="0">
          <a:gsLst>
            <a:gs pos="0">
              <a:schemeClr val="accent2">
                <a:shade val="80000"/>
                <a:hueOff val="0"/>
                <a:satOff val="-28019"/>
                <a:lumOff val="31752"/>
                <a:alphaOff val="0"/>
                <a:shade val="51000"/>
                <a:satMod val="130000"/>
              </a:schemeClr>
            </a:gs>
            <a:gs pos="80000">
              <a:schemeClr val="accent2">
                <a:shade val="80000"/>
                <a:hueOff val="0"/>
                <a:satOff val="-28019"/>
                <a:lumOff val="31752"/>
                <a:alphaOff val="0"/>
                <a:shade val="93000"/>
                <a:satMod val="130000"/>
              </a:schemeClr>
            </a:gs>
            <a:gs pos="100000">
              <a:schemeClr val="accent2">
                <a:shade val="80000"/>
                <a:hueOff val="0"/>
                <a:satOff val="-28019"/>
                <a:lumOff val="31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499" tIns="33020" rIns="88499" bIns="33020" numCol="1" spcCol="1270" anchor="t" anchorCtr="0">
          <a:noAutofit/>
        </a:bodyPr>
        <a:lstStyle/>
        <a:p>
          <a:pPr lvl="0" algn="l" defTabSz="577850">
            <a:lnSpc>
              <a:spcPct val="90000"/>
            </a:lnSpc>
            <a:spcBef>
              <a:spcPct val="0"/>
            </a:spcBef>
            <a:spcAft>
              <a:spcPct val="35000"/>
            </a:spcAft>
          </a:pPr>
          <a:r>
            <a:rPr lang="en-US" sz="1300" kern="1200" dirty="0" smtClean="0"/>
            <a:t>2010s</a:t>
          </a:r>
          <a:endParaRPr lang="en-US" sz="1300" kern="1200" dirty="0"/>
        </a:p>
        <a:p>
          <a:pPr marL="57150" lvl="1" indent="-57150" algn="l" defTabSz="444500">
            <a:lnSpc>
              <a:spcPct val="90000"/>
            </a:lnSpc>
            <a:spcBef>
              <a:spcPct val="0"/>
            </a:spcBef>
            <a:spcAft>
              <a:spcPct val="15000"/>
            </a:spcAft>
            <a:buChar char="••"/>
          </a:pPr>
          <a:r>
            <a:rPr lang="en-US" sz="1000" kern="1200" dirty="0" smtClean="0"/>
            <a:t>HTML5</a:t>
          </a:r>
          <a:endParaRPr lang="en-US" sz="1000" kern="1200" dirty="0"/>
        </a:p>
        <a:p>
          <a:pPr marL="57150" lvl="1" indent="-57150" algn="l" defTabSz="444500">
            <a:lnSpc>
              <a:spcPct val="90000"/>
            </a:lnSpc>
            <a:spcBef>
              <a:spcPct val="0"/>
            </a:spcBef>
            <a:spcAft>
              <a:spcPct val="15000"/>
            </a:spcAft>
            <a:buChar char="••"/>
          </a:pPr>
          <a:r>
            <a:rPr lang="en-US" sz="1000" kern="1200" dirty="0" smtClean="0"/>
            <a:t>Programmatic exchange between web pages</a:t>
          </a:r>
          <a:endParaRPr lang="en-US" sz="1000" kern="1200" dirty="0"/>
        </a:p>
        <a:p>
          <a:pPr marL="57150" lvl="1" indent="-57150" algn="l" defTabSz="444500">
            <a:lnSpc>
              <a:spcPct val="90000"/>
            </a:lnSpc>
            <a:spcBef>
              <a:spcPct val="0"/>
            </a:spcBef>
            <a:spcAft>
              <a:spcPct val="15000"/>
            </a:spcAft>
            <a:buChar char="••"/>
          </a:pPr>
          <a:r>
            <a:rPr lang="en-US" sz="1000" kern="1200" dirty="0" smtClean="0"/>
            <a:t>22 </a:t>
          </a:r>
          <a:r>
            <a:rPr lang="en-US" sz="1000" kern="1200" dirty="0" err="1" smtClean="0"/>
            <a:t>TeraGrid</a:t>
          </a:r>
          <a:r>
            <a:rPr lang="en-US" sz="1000" kern="1200" dirty="0" smtClean="0"/>
            <a:t> gateways</a:t>
          </a:r>
          <a:endParaRPr lang="en-US" sz="1000" kern="1200" dirty="0"/>
        </a:p>
        <a:p>
          <a:pPr marL="57150" lvl="1" indent="-57150" algn="l" defTabSz="444500">
            <a:lnSpc>
              <a:spcPct val="90000"/>
            </a:lnSpc>
            <a:spcBef>
              <a:spcPct val="0"/>
            </a:spcBef>
            <a:spcAft>
              <a:spcPct val="15000"/>
            </a:spcAft>
            <a:buChar char="••"/>
          </a:pPr>
          <a:r>
            <a:rPr lang="en-US" sz="1000" kern="1200" dirty="0" smtClean="0"/>
            <a:t>40M CPU hours used</a:t>
          </a:r>
          <a:endParaRPr lang="en-US" sz="1000" kern="1200" dirty="0"/>
        </a:p>
        <a:p>
          <a:pPr marL="57150" lvl="1" indent="-57150" algn="l" defTabSz="444500">
            <a:lnSpc>
              <a:spcPct val="90000"/>
            </a:lnSpc>
            <a:spcBef>
              <a:spcPct val="0"/>
            </a:spcBef>
            <a:spcAft>
              <a:spcPct val="15000"/>
            </a:spcAft>
            <a:buChar char="••"/>
          </a:pPr>
          <a:r>
            <a:rPr lang="en-US" sz="1000" kern="1200" dirty="0" smtClean="0"/>
            <a:t>40% of TG users come through gateways</a:t>
          </a:r>
          <a:endParaRPr lang="en-US" sz="1000" kern="1200" dirty="0"/>
        </a:p>
        <a:p>
          <a:pPr marL="57150" lvl="1" indent="-57150" algn="l" defTabSz="444500">
            <a:lnSpc>
              <a:spcPct val="90000"/>
            </a:lnSpc>
            <a:spcBef>
              <a:spcPct val="0"/>
            </a:spcBef>
            <a:spcAft>
              <a:spcPct val="15000"/>
            </a:spcAft>
            <a:buChar char="••"/>
          </a:pPr>
          <a:r>
            <a:rPr lang="en-US" sz="1000" kern="1200" dirty="0" smtClean="0"/>
            <a:t>1.8B web users</a:t>
          </a:r>
          <a:endParaRPr lang="en-US" sz="1000" kern="1200" dirty="0"/>
        </a:p>
      </dsp:txBody>
      <dsp:txXfrm>
        <a:off x="6524981" y="1587341"/>
        <a:ext cx="1505188" cy="20069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E0681-4583-0D42-8706-B35189A87D01}" type="datetimeFigureOut">
              <a:rPr lang="en-US" smtClean="0"/>
              <a:t>11/10/11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2E646F-790D-B445-9A62-E5178E2927A0}" type="slidenum">
              <a:rPr lang="en-US" smtClean="0"/>
              <a:t>‹#›</a:t>
            </a:fld>
            <a:endParaRPr lang="en-US"/>
          </a:p>
        </p:txBody>
      </p:sp>
    </p:spTree>
    <p:extLst>
      <p:ext uri="{BB962C8B-B14F-4D97-AF65-F5344CB8AC3E}">
        <p14:creationId xmlns:p14="http://schemas.microsoft.com/office/powerpoint/2010/main" val="50792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Arial" charset="0"/>
                <a:ea typeface="+mn-ea"/>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charset="0"/>
                <a:ea typeface="+mn-ea"/>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a:latin typeface="Arial" charset="0"/>
                <a:ea typeface="+mn-ea"/>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Arial" charset="0"/>
              </a:defRPr>
            </a:lvl1pPr>
          </a:lstStyle>
          <a:p>
            <a:fld id="{5B779D1F-6D4F-3341-B1C7-B19960C0CF06}" type="slidenum">
              <a:rPr lang="en-US"/>
              <a:pPr/>
              <a:t>‹#›</a:t>
            </a:fld>
            <a:endParaRPr lang="en-US"/>
          </a:p>
        </p:txBody>
      </p:sp>
    </p:spTree>
    <p:extLst>
      <p:ext uri="{BB962C8B-B14F-4D97-AF65-F5344CB8AC3E}">
        <p14:creationId xmlns:p14="http://schemas.microsoft.com/office/powerpoint/2010/main" val="30883566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eaLnBrk="1" hangingPunct="1"/>
            <a:fld id="{5149B380-48F1-0A40-8872-805B165351C5}" type="slidenum">
              <a:rPr lang="en-US">
                <a:latin typeface="Arial" charset="0"/>
              </a:rPr>
              <a:pPr eaLnBrk="1" hangingPunct="1"/>
              <a:t>1</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B3B22D-5D61-7740-BDC1-430B9BB93FE2}" type="slidenum">
              <a:rPr lang="en-US"/>
              <a:pPr/>
              <a:t>5</a:t>
            </a:fld>
            <a:endParaRPr lang="en-US"/>
          </a:p>
        </p:txBody>
      </p:sp>
      <p:sp>
        <p:nvSpPr>
          <p:cNvPr id="64514"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p:txBody>
          <a:bodyPr/>
          <a:lstStyle/>
          <a:p>
            <a:pPr>
              <a:buFontTx/>
              <a:buChar cha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DC, Paris, Melbourne, Barcelona, Vienna, Beijing, San Diego, Pittsburgh, Vegas, Civil</a:t>
            </a:r>
            <a:r>
              <a:rPr lang="en-US" baseline="0" dirty="0" smtClean="0"/>
              <a:t> war cemetery in Arkansas, Washington DC</a:t>
            </a:r>
            <a:endParaRPr lang="en-US" dirty="0"/>
          </a:p>
        </p:txBody>
      </p:sp>
      <p:sp>
        <p:nvSpPr>
          <p:cNvPr id="4" name="Slide Number Placeholder 3"/>
          <p:cNvSpPr>
            <a:spLocks noGrp="1"/>
          </p:cNvSpPr>
          <p:nvPr>
            <p:ph type="sldNum" sz="quarter" idx="10"/>
          </p:nvPr>
        </p:nvSpPr>
        <p:spPr/>
        <p:txBody>
          <a:bodyPr/>
          <a:lstStyle/>
          <a:p>
            <a:fld id="{5B779D1F-6D4F-3341-B1C7-B19960C0CF06}" type="slidenum">
              <a:rPr lang="en-US" smtClean="0"/>
              <a:pPr/>
              <a:t>12</a:t>
            </a:fld>
            <a:endParaRPr lang="en-US"/>
          </a:p>
        </p:txBody>
      </p:sp>
    </p:spTree>
    <p:extLst>
      <p:ext uri="{BB962C8B-B14F-4D97-AF65-F5344CB8AC3E}">
        <p14:creationId xmlns:p14="http://schemas.microsoft.com/office/powerpoint/2010/main" val="75108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C4E4</a:t>
            </a:r>
          </a:p>
          <a:p>
            <a:pPr marL="171450" indent="-171450">
              <a:buFontTx/>
              <a:buChar char="-"/>
            </a:pPr>
            <a:r>
              <a:rPr lang="en-US" sz="1200" kern="1200" dirty="0" smtClean="0">
                <a:solidFill>
                  <a:schemeClr val="tx1"/>
                </a:solidFill>
                <a:effectLst/>
                <a:latin typeface="Arial" charset="0"/>
                <a:ea typeface="ＭＳ Ｐゴシック" charset="0"/>
                <a:cs typeface="+mn-cs"/>
              </a:rPr>
              <a:t>online model simulations of SWAT (Soil Water Assessment Tool) and HRLDAS (High Resolution Land Data Assimilation System)</a:t>
            </a:r>
          </a:p>
          <a:p>
            <a:pPr marL="171450" indent="-171450">
              <a:buFontTx/>
              <a:buChar char="-"/>
            </a:pPr>
            <a:r>
              <a:rPr lang="en-US" sz="1200" kern="1200" dirty="0" smtClean="0">
                <a:solidFill>
                  <a:schemeClr val="tx1"/>
                </a:solidFill>
                <a:effectLst/>
                <a:latin typeface="Arial" charset="0"/>
                <a:ea typeface="ＭＳ Ｐゴシック" charset="0"/>
                <a:cs typeface="+mn-cs"/>
              </a:rPr>
              <a:t>Future work for this gateway, includes incorporation of remote sensing from sources such as the National Climactic Data Center, the USGS, the United States Historical Climatology Network and the Climate Prediction Center</a:t>
            </a:r>
          </a:p>
          <a:p>
            <a:pPr marL="0" indent="0">
              <a:buFontTx/>
              <a:buNone/>
            </a:pPr>
            <a:r>
              <a:rPr lang="en-US" b="1" dirty="0" smtClean="0"/>
              <a:t>CCSM</a:t>
            </a:r>
          </a:p>
          <a:p>
            <a:pPr marL="171450" indent="-171450">
              <a:buFontTx/>
              <a:buChar char="-"/>
            </a:pPr>
            <a:r>
              <a:rPr lang="en-US" sz="1200" kern="1200" dirty="0" smtClean="0">
                <a:solidFill>
                  <a:schemeClr val="tx1"/>
                </a:solidFill>
                <a:effectLst/>
                <a:latin typeface="Arial" charset="0"/>
                <a:ea typeface="ＭＳ Ｐゴシック" charset="0"/>
                <a:cs typeface="+mn-cs"/>
              </a:rPr>
              <a:t>gives students and researchers hands-on access to a world-class, sophisticated climate code </a:t>
            </a:r>
          </a:p>
          <a:p>
            <a:pPr marL="171450" indent="-171450">
              <a:buFontTx/>
              <a:buChar char="-"/>
            </a:pPr>
            <a:r>
              <a:rPr lang="en-US" sz="1200" kern="1200" dirty="0" smtClean="0">
                <a:solidFill>
                  <a:schemeClr val="tx1"/>
                </a:solidFill>
                <a:effectLst/>
                <a:latin typeface="Arial" charset="0"/>
                <a:ea typeface="ＭＳ Ｐゴシック" charset="0"/>
                <a:cs typeface="+mn-cs"/>
              </a:rPr>
              <a:t>portal was used in a graduate course in 2009, “Models in Climate Change Science and Policy” (Huber),</a:t>
            </a:r>
            <a:r>
              <a:rPr lang="en-US" sz="1200" kern="1200" baseline="0" dirty="0" smtClean="0">
                <a:solidFill>
                  <a:schemeClr val="tx1"/>
                </a:solidFill>
                <a:effectLst/>
                <a:latin typeface="Arial" charset="0"/>
                <a:ea typeface="ＭＳ Ｐゴシック" charset="0"/>
                <a:cs typeface="+mn-cs"/>
              </a:rPr>
              <a:t> </a:t>
            </a:r>
            <a:r>
              <a:rPr lang="en-US" sz="1200" kern="1200" dirty="0" smtClean="0">
                <a:solidFill>
                  <a:schemeClr val="tx1"/>
                </a:solidFill>
                <a:effectLst/>
                <a:latin typeface="Arial" charset="0"/>
                <a:ea typeface="ＭＳ Ｐゴシック" charset="0"/>
                <a:cs typeface="+mn-cs"/>
              </a:rPr>
              <a:t>educate students in the use and misuse of modeling across disciplines</a:t>
            </a:r>
          </a:p>
          <a:p>
            <a:pPr marL="171450" indent="-171450">
              <a:buFontTx/>
              <a:buChar char="-"/>
            </a:pPr>
            <a:r>
              <a:rPr lang="en-US" sz="1200" kern="1200" dirty="0" smtClean="0">
                <a:solidFill>
                  <a:schemeClr val="tx1"/>
                </a:solidFill>
                <a:effectLst/>
                <a:latin typeface="Arial" charset="0"/>
                <a:ea typeface="ＭＳ Ｐゴシック" charset="0"/>
                <a:cs typeface="+mn-cs"/>
              </a:rPr>
              <a:t>students generated policy recommendations based on their own analysis of output from a suite of scientific, economic, and political models of climate change impacts</a:t>
            </a:r>
          </a:p>
          <a:p>
            <a:pPr marL="0" indent="0">
              <a:buFontTx/>
              <a:buNone/>
            </a:pPr>
            <a:r>
              <a:rPr lang="en-US" sz="1200" b="1" kern="1200" dirty="0" smtClean="0">
                <a:solidFill>
                  <a:schemeClr val="tx1"/>
                </a:solidFill>
                <a:effectLst/>
                <a:latin typeface="Arial" charset="0"/>
                <a:ea typeface="ＭＳ Ｐゴシック" charset="0"/>
                <a:cs typeface="+mn-cs"/>
              </a:rPr>
              <a:t>LEAD</a:t>
            </a:r>
          </a:p>
          <a:p>
            <a:pPr marL="171450" indent="-171450">
              <a:buFontTx/>
              <a:buChar char="-"/>
            </a:pPr>
            <a:r>
              <a:rPr lang="en-US" sz="1200" b="0" kern="1200" baseline="0" dirty="0" err="1" smtClean="0">
                <a:solidFill>
                  <a:schemeClr val="tx1"/>
                </a:solidFill>
                <a:effectLst/>
                <a:latin typeface="Arial" charset="0"/>
                <a:ea typeface="ＭＳ Ｐゴシック" charset="0"/>
                <a:cs typeface="+mn-cs"/>
              </a:rPr>
              <a:t>Mesoscale</a:t>
            </a:r>
            <a:r>
              <a:rPr lang="en-US" sz="1200" b="0" kern="1200" baseline="0" dirty="0" smtClean="0">
                <a:solidFill>
                  <a:schemeClr val="tx1"/>
                </a:solidFill>
                <a:effectLst/>
                <a:latin typeface="Arial" charset="0"/>
                <a:ea typeface="ＭＳ Ｐゴシック" charset="0"/>
                <a:cs typeface="+mn-cs"/>
              </a:rPr>
              <a:t> weather, launching HPC simulations as a result of radar feeds, team very active in reliability improvements after student Weather Challenge</a:t>
            </a:r>
          </a:p>
          <a:p>
            <a:pPr marL="0" indent="0">
              <a:buFontTx/>
              <a:buNone/>
            </a:pPr>
            <a:r>
              <a:rPr lang="en-US" b="1" dirty="0" err="1" smtClean="0">
                <a:effectLst/>
              </a:rPr>
              <a:t>GridChem</a:t>
            </a:r>
            <a:endParaRPr lang="en-US" b="1" dirty="0" smtClean="0">
              <a:effectLst/>
            </a:endParaRPr>
          </a:p>
          <a:p>
            <a:pPr marL="171450" indent="-171450">
              <a:buFontTx/>
              <a:buChar char="-"/>
            </a:pPr>
            <a:r>
              <a:rPr lang="en-US" dirty="0" smtClean="0"/>
              <a:t>Nice, production resource for computational chemists</a:t>
            </a:r>
          </a:p>
          <a:p>
            <a:pPr marL="171450" indent="-171450">
              <a:buFontTx/>
              <a:buChar char="-"/>
            </a:pPr>
            <a:r>
              <a:rPr lang="en-US" dirty="0" smtClean="0"/>
              <a:t>Leading in software deployment, scheduling</a:t>
            </a:r>
          </a:p>
          <a:p>
            <a:pPr marL="171450" indent="-171450">
              <a:buFontTx/>
              <a:buChar char="-"/>
            </a:pPr>
            <a:r>
              <a:rPr lang="en-US" dirty="0" smtClean="0"/>
              <a:t>Nice work chaining multiple codes</a:t>
            </a:r>
          </a:p>
          <a:p>
            <a:pPr marL="628650" lvl="1" indent="-171450">
              <a:buFontTx/>
              <a:buChar char="-"/>
            </a:pPr>
            <a:r>
              <a:rPr lang="en-US" dirty="0" smtClean="0"/>
              <a:t>work that you don’t want each scientist re-doing for themselves</a:t>
            </a:r>
          </a:p>
          <a:p>
            <a:pPr marL="171450" lvl="0" indent="-171450">
              <a:buFontTx/>
              <a:buChar char="-"/>
            </a:pPr>
            <a:r>
              <a:rPr lang="en-US" dirty="0" smtClean="0"/>
              <a:t>Parameter studies</a:t>
            </a:r>
          </a:p>
          <a:p>
            <a:pPr marL="0" lvl="0" indent="0">
              <a:buFontTx/>
              <a:buNone/>
            </a:pPr>
            <a:r>
              <a:rPr lang="en-US" b="1" dirty="0" err="1" smtClean="0">
                <a:effectLst/>
              </a:rPr>
              <a:t>SIDGrid</a:t>
            </a:r>
            <a:endParaRPr lang="en-US" b="1" dirty="0" smtClean="0">
              <a:effectLst/>
            </a:endParaRPr>
          </a:p>
          <a:p>
            <a:pPr marL="171450" lvl="0" indent="-171450">
              <a:buFontTx/>
              <a:buChar char="-"/>
            </a:pPr>
            <a:r>
              <a:rPr lang="en-US" dirty="0" smtClean="0"/>
              <a:t>Only social science gateway using TG</a:t>
            </a:r>
          </a:p>
          <a:p>
            <a:pPr marL="171450" lvl="0" indent="-171450">
              <a:buFontTx/>
              <a:buChar char="-"/>
            </a:pPr>
            <a:r>
              <a:rPr lang="en-US" dirty="0" smtClean="0"/>
              <a:t>Unique multi-modal datasets</a:t>
            </a:r>
          </a:p>
          <a:p>
            <a:pPr marL="628650" lvl="1" indent="-171450">
              <a:buFontTx/>
              <a:buChar char="-"/>
            </a:pPr>
            <a:r>
              <a:rPr lang="en-US" dirty="0" smtClean="0"/>
              <a:t>Images, audio, video, biological data</a:t>
            </a:r>
          </a:p>
          <a:p>
            <a:pPr marL="628650" lvl="1" indent="-171450">
              <a:buFontTx/>
              <a:buChar char="-"/>
            </a:pPr>
            <a:r>
              <a:rPr lang="en-US" dirty="0" smtClean="0"/>
              <a:t>Collaboration, annotation</a:t>
            </a:r>
          </a:p>
          <a:p>
            <a:pPr marL="171450" lvl="0" indent="-171450">
              <a:buFontTx/>
              <a:buChar char="-"/>
            </a:pPr>
            <a:r>
              <a:rPr lang="en-US" dirty="0" smtClean="0"/>
              <a:t>Allows students from multiple disciplines to “speak the same language” for a U Chicago course </a:t>
            </a:r>
          </a:p>
          <a:p>
            <a:pPr marL="171450" lvl="0" indent="-171450">
              <a:buFontTx/>
              <a:buChar char="-"/>
            </a:pPr>
            <a:r>
              <a:rPr lang="en-US" dirty="0" smtClean="0"/>
              <a:t>Nice work by development team on gadgets</a:t>
            </a:r>
          </a:p>
          <a:p>
            <a:pPr marL="0" lvl="0" indent="0">
              <a:buFontTx/>
              <a:buNone/>
            </a:pPr>
            <a:r>
              <a:rPr lang="en-US" b="1" dirty="0" smtClean="0"/>
              <a:t>NVO</a:t>
            </a:r>
          </a:p>
          <a:p>
            <a:pPr marL="171450" lvl="0" indent="-171450">
              <a:buFontTx/>
              <a:buChar char="-"/>
            </a:pPr>
            <a:r>
              <a:rPr lang="en-US" b="0" dirty="0" err="1" smtClean="0"/>
              <a:t>Clarens</a:t>
            </a:r>
            <a:r>
              <a:rPr lang="en-US" b="0" dirty="0" smtClean="0"/>
              <a:t>, </a:t>
            </a:r>
            <a:r>
              <a:rPr lang="en-US" b="0" dirty="0" err="1" smtClean="0"/>
              <a:t>cgi</a:t>
            </a:r>
            <a:r>
              <a:rPr lang="en-US" b="0" dirty="0" smtClean="0"/>
              <a:t>-bin</a:t>
            </a:r>
            <a:r>
              <a:rPr lang="en-US" b="0" baseline="0" dirty="0" smtClean="0"/>
              <a:t> needs foreshadowed need for Quarry gateway hosting</a:t>
            </a:r>
          </a:p>
          <a:p>
            <a:pPr marL="0" lvl="0" indent="0">
              <a:buFontTx/>
              <a:buNone/>
            </a:pPr>
            <a:r>
              <a:rPr lang="en-US" b="1" dirty="0" smtClean="0"/>
              <a:t>ESG</a:t>
            </a:r>
          </a:p>
          <a:p>
            <a:pPr marL="0" lvl="0" indent="0">
              <a:buFontTx/>
              <a:buNone/>
            </a:pPr>
            <a:r>
              <a:rPr lang="en-US" b="0" dirty="0" smtClean="0"/>
              <a:t>- </a:t>
            </a:r>
            <a:r>
              <a:rPr lang="en-US" sz="1200" kern="1200" dirty="0" smtClean="0">
                <a:solidFill>
                  <a:schemeClr val="tx1"/>
                </a:solidFill>
                <a:effectLst/>
                <a:latin typeface="Arial" charset="0"/>
                <a:ea typeface="ＭＳ Ｐゴシック" charset="0"/>
                <a:cs typeface="+mn-cs"/>
              </a:rPr>
              <a:t>20,000 users, used by World Climate Research Program (WCRP) and the Intergovernmental Panel on Climate Change (IPCC)</a:t>
            </a:r>
          </a:p>
          <a:p>
            <a:pPr marL="171450" lvl="0" indent="-171450">
              <a:buFontTx/>
              <a:buChar char="-"/>
            </a:pPr>
            <a:r>
              <a:rPr lang="en-US" sz="1200" b="0" kern="1200" baseline="0" dirty="0" smtClean="0">
                <a:solidFill>
                  <a:schemeClr val="tx1"/>
                </a:solidFill>
                <a:effectLst/>
                <a:latin typeface="Arial" charset="0"/>
                <a:ea typeface="ＭＳ Ｐゴシック" charset="0"/>
                <a:cs typeface="+mn-cs"/>
              </a:rPr>
              <a:t>Connection between ESG and CCSM, also importance of metadata, reproducibility. Necessity of this when policy decisions depend on simulations.</a:t>
            </a:r>
          </a:p>
          <a:p>
            <a:pPr marL="0" lvl="0" indent="0">
              <a:buFontTx/>
              <a:buNone/>
            </a:pPr>
            <a:r>
              <a:rPr lang="en-US" b="1" dirty="0" smtClean="0"/>
              <a:t>Neutron Science</a:t>
            </a:r>
          </a:p>
          <a:p>
            <a:pPr marL="171450" lvl="0" indent="-171450">
              <a:buFontTx/>
              <a:buChar char="-"/>
            </a:pPr>
            <a:r>
              <a:rPr lang="en-US" b="0" baseline="0" dirty="0" smtClean="0"/>
              <a:t>Connection to an instrument</a:t>
            </a:r>
          </a:p>
          <a:p>
            <a:pPr marL="171450" lvl="0" indent="-171450">
              <a:buFontTx/>
              <a:buChar char="-"/>
            </a:pPr>
            <a:r>
              <a:rPr lang="en-US" b="0" baseline="0" dirty="0" smtClean="0"/>
              <a:t>Changing how scientists work, this community used to taking home data on disks</a:t>
            </a:r>
          </a:p>
          <a:p>
            <a:pPr marL="0" lvl="0" indent="0">
              <a:buFontTx/>
              <a:buNone/>
            </a:pPr>
            <a:r>
              <a:rPr lang="en-US" b="1" baseline="0" dirty="0" smtClean="0"/>
              <a:t>RENCI </a:t>
            </a:r>
            <a:r>
              <a:rPr lang="en-US" b="1" baseline="0" dirty="0" err="1" smtClean="0"/>
              <a:t>bioportal</a:t>
            </a:r>
            <a:endParaRPr lang="en-US" b="1" baseline="0" dirty="0" smtClean="0"/>
          </a:p>
          <a:p>
            <a:pPr marL="171450" lvl="0" indent="-171450">
              <a:buFontTx/>
              <a:buChar char="-"/>
            </a:pPr>
            <a:r>
              <a:rPr lang="en-US" b="0" baseline="0" dirty="0" smtClean="0"/>
              <a:t>Nice emphasis on web services</a:t>
            </a:r>
          </a:p>
          <a:p>
            <a:pPr marL="171450" lvl="0" indent="-171450">
              <a:buFontTx/>
              <a:buChar char="-"/>
            </a:pPr>
            <a:r>
              <a:rPr lang="en-US" b="0" baseline="0" dirty="0" smtClean="0"/>
              <a:t>140 apps maintained across platforms, nice distribution mechanism</a:t>
            </a:r>
          </a:p>
          <a:p>
            <a:pPr marL="171450" lvl="0" indent="-171450">
              <a:buFontTx/>
              <a:buChar char="-"/>
            </a:pPr>
            <a:r>
              <a:rPr lang="en-US" b="0" baseline="0" dirty="0" smtClean="0"/>
              <a:t>Award for most innovative grid app in life sciences in 2006</a:t>
            </a:r>
          </a:p>
          <a:p>
            <a:pPr marL="171450" lvl="0" indent="-171450">
              <a:buFontTx/>
              <a:buChar char="-"/>
            </a:pPr>
            <a:r>
              <a:rPr lang="en-US" b="0" baseline="0" dirty="0" smtClean="0"/>
              <a:t>Condor Glide-ins, OSG</a:t>
            </a:r>
          </a:p>
          <a:p>
            <a:pPr marL="171450" lvl="0" indent="-171450">
              <a:buFontTx/>
              <a:buChar char="-"/>
            </a:pPr>
            <a:r>
              <a:rPr lang="en-US" b="0" baseline="0" dirty="0" smtClean="0"/>
              <a:t>Did some nice work on automated software listing</a:t>
            </a:r>
          </a:p>
          <a:p>
            <a:pPr marL="171450" lvl="0" indent="-171450">
              <a:buFontTx/>
              <a:buChar char="-"/>
            </a:pPr>
            <a:r>
              <a:rPr lang="en-US" b="0" baseline="0" dirty="0" smtClean="0"/>
              <a:t>But fell victim to sustainability issues, no longer a functioning portal</a:t>
            </a:r>
            <a:endParaRPr lang="en-US" b="0" dirty="0" smtClean="0"/>
          </a:p>
          <a:p>
            <a:pPr marL="0" lvl="0" indent="0">
              <a:buFontTx/>
              <a:buNone/>
            </a:pPr>
            <a:r>
              <a:rPr lang="en-US" b="1" dirty="0" smtClean="0">
                <a:effectLst/>
              </a:rPr>
              <a:t>SCEC</a:t>
            </a:r>
          </a:p>
          <a:p>
            <a:pPr marL="171450" lvl="0" indent="-171450">
              <a:buFontTx/>
              <a:buChar char="-"/>
            </a:pPr>
            <a:r>
              <a:rPr lang="en-US" b="0" baseline="0" dirty="0" smtClean="0">
                <a:effectLst/>
              </a:rPr>
              <a:t>Nice example of a gateway designed for a small number of high end scientists to manage complicated workflows</a:t>
            </a:r>
          </a:p>
          <a:p>
            <a:pPr marL="171450" lvl="0" indent="-171450">
              <a:buFontTx/>
              <a:buChar char="-"/>
            </a:pPr>
            <a:r>
              <a:rPr lang="en-US" b="0" baseline="0" dirty="0" smtClean="0">
                <a:effectLst/>
              </a:rPr>
              <a:t>Mix of large, scalable codes and hundreds of thousands of independent runs</a:t>
            </a:r>
          </a:p>
          <a:p>
            <a:pPr marL="171450" lvl="0" indent="-171450">
              <a:buFontTx/>
              <a:buChar char="-"/>
            </a:pPr>
            <a:r>
              <a:rPr lang="en-US" sz="2000" dirty="0" smtClean="0">
                <a:latin typeface="Tahoma" charset="0"/>
              </a:rPr>
              <a:t>Probabilistic Seismic Hazard Analysis (PSHA) map for California</a:t>
            </a:r>
          </a:p>
          <a:p>
            <a:pPr marL="171450" lvl="0" indent="-171450">
              <a:buFontTx/>
              <a:buChar char="-"/>
            </a:pPr>
            <a:r>
              <a:rPr lang="en-US" sz="1800" dirty="0" smtClean="0">
                <a:latin typeface="Tahoma" charset="0"/>
              </a:rPr>
              <a:t>Created from Earthquake Rupture Forecasts (ERC)</a:t>
            </a:r>
          </a:p>
          <a:p>
            <a:pPr marL="171450" lvl="0" indent="-171450">
              <a:buFontTx/>
              <a:buChar char="-"/>
            </a:pPr>
            <a:r>
              <a:rPr lang="en-US" sz="1400" dirty="0" smtClean="0">
                <a:latin typeface="Tahoma" charset="0"/>
              </a:rPr>
              <a:t>~7000 ruptures can have 415,000 variations</a:t>
            </a:r>
            <a:endParaRPr lang="en-US" b="0" baseline="0" dirty="0" smtClean="0">
              <a:effectLst/>
            </a:endParaRPr>
          </a:p>
          <a:p>
            <a:pPr marL="0" lvl="0" indent="0">
              <a:buFontTx/>
              <a:buNone/>
            </a:pPr>
            <a:r>
              <a:rPr lang="en-US" b="1" baseline="0" dirty="0" smtClean="0">
                <a:effectLst/>
              </a:rPr>
              <a:t>CIPRES</a:t>
            </a:r>
          </a:p>
          <a:p>
            <a:pPr marL="171450" lvl="0" indent="-171450">
              <a:buFontTx/>
              <a:buChar char="-"/>
            </a:pPr>
            <a:r>
              <a:rPr lang="en-US" b="0" baseline="0" dirty="0" smtClean="0">
                <a:effectLst/>
              </a:rPr>
              <a:t>Most used gateway in XSEDE</a:t>
            </a:r>
          </a:p>
          <a:p>
            <a:pPr marL="171450" lvl="0" indent="-171450">
              <a:buFontTx/>
              <a:buChar char="-"/>
            </a:pPr>
            <a:r>
              <a:rPr lang="en-US" b="0" baseline="0" dirty="0" smtClean="0">
                <a:effectLst/>
              </a:rPr>
              <a:t>Accounts for 25% of all TG users charging jobs</a:t>
            </a:r>
          </a:p>
          <a:p>
            <a:pPr marL="171450" lvl="0" indent="-171450">
              <a:buFontTx/>
              <a:buChar char="-"/>
            </a:pPr>
            <a:r>
              <a:rPr lang="en-US" b="0" baseline="0" dirty="0" smtClean="0">
                <a:effectLst/>
              </a:rPr>
              <a:t>17 </a:t>
            </a:r>
            <a:r>
              <a:rPr lang="en-US" b="0" baseline="0" dirty="0" err="1" smtClean="0">
                <a:effectLst/>
              </a:rPr>
              <a:t>EPSCoR</a:t>
            </a:r>
            <a:r>
              <a:rPr lang="en-US" b="0" baseline="0" dirty="0" smtClean="0">
                <a:effectLst/>
              </a:rPr>
              <a:t>, 6 continents</a:t>
            </a:r>
          </a:p>
          <a:p>
            <a:pPr marL="171450" lvl="0" indent="-171450">
              <a:buFontTx/>
              <a:buChar char="-"/>
            </a:pPr>
            <a:r>
              <a:rPr lang="en-US" b="0" baseline="0" dirty="0" smtClean="0">
                <a:effectLst/>
              </a:rPr>
              <a:t>Pushing the envelope on allocations, allocations policies, charging personal allocations</a:t>
            </a:r>
          </a:p>
          <a:p>
            <a:pPr marL="0" lvl="0" indent="0">
              <a:buFontTx/>
              <a:buNone/>
            </a:pPr>
            <a:r>
              <a:rPr lang="en-US" b="1" baseline="0" dirty="0" err="1" smtClean="0">
                <a:effectLst/>
              </a:rPr>
              <a:t>nanoHUB</a:t>
            </a:r>
            <a:endParaRPr lang="en-US" b="1" baseline="0" dirty="0" smtClean="0">
              <a:effectLst/>
            </a:endParaRPr>
          </a:p>
          <a:p>
            <a:pPr marL="171450" lvl="0" indent="-171450">
              <a:buFontTx/>
              <a:buChar char="-"/>
            </a:pPr>
            <a:r>
              <a:rPr lang="en-US" b="0" baseline="0" dirty="0" smtClean="0">
                <a:effectLst/>
              </a:rPr>
              <a:t>Very successful, over 100,000 users, impacting science, tenure processes</a:t>
            </a:r>
          </a:p>
          <a:p>
            <a:pPr marL="171450" lvl="0" indent="-171450">
              <a:buFontTx/>
              <a:buChar char="-"/>
            </a:pPr>
            <a:r>
              <a:rPr lang="en-US" b="0" baseline="0" dirty="0" smtClean="0">
                <a:effectLst/>
              </a:rPr>
              <a:t>Template for other HUBs (</a:t>
            </a:r>
            <a:r>
              <a:rPr lang="en-US" b="0" baseline="0" dirty="0" err="1" smtClean="0">
                <a:effectLst/>
              </a:rPr>
              <a:t>HUBzero</a:t>
            </a:r>
            <a:r>
              <a:rPr lang="en-US" b="0" baseline="0" dirty="0" smtClean="0">
                <a:effectLst/>
              </a:rPr>
              <a:t>)</a:t>
            </a:r>
          </a:p>
          <a:p>
            <a:pPr marL="171450" lvl="0" indent="-171450">
              <a:buFontTx/>
              <a:buChar char="-"/>
            </a:pPr>
            <a:r>
              <a:rPr lang="en-US" b="0" baseline="0" dirty="0" smtClean="0">
                <a:effectLst/>
              </a:rPr>
              <a:t>Ease of use, reliability, closest to an industry-quality experience</a:t>
            </a:r>
          </a:p>
          <a:p>
            <a:pPr marL="0" lvl="0" indent="0">
              <a:buFontTx/>
              <a:buNone/>
            </a:pPr>
            <a:r>
              <a:rPr lang="en-US" b="1" baseline="0" dirty="0" err="1" smtClean="0">
                <a:effectLst/>
              </a:rPr>
              <a:t>Ultrascan</a:t>
            </a:r>
            <a:endParaRPr lang="en-US" b="1" baseline="0" dirty="0" smtClean="0">
              <a:effectLst/>
            </a:endParaRPr>
          </a:p>
          <a:p>
            <a:pPr marL="171450" lvl="0" indent="-171450">
              <a:buFontTx/>
              <a:buChar char="-"/>
            </a:pPr>
            <a:r>
              <a:rPr lang="en-US" dirty="0" smtClean="0"/>
              <a:t>Large </a:t>
            </a:r>
            <a:r>
              <a:rPr lang="en-US" dirty="0" err="1" smtClean="0"/>
              <a:t>userbase</a:t>
            </a:r>
            <a:r>
              <a:rPr lang="en-US" dirty="0" smtClean="0"/>
              <a:t> (2000)</a:t>
            </a:r>
          </a:p>
          <a:p>
            <a:pPr marL="171450" lvl="0" indent="-171450">
              <a:buFontTx/>
              <a:buChar char="-"/>
            </a:pPr>
            <a:r>
              <a:rPr lang="en-US" dirty="0" smtClean="0"/>
              <a:t>Uses resources internationally</a:t>
            </a:r>
          </a:p>
          <a:p>
            <a:pPr marL="171450" lvl="0" indent="-171450">
              <a:buFontTx/>
              <a:buChar char="-"/>
            </a:pPr>
            <a:r>
              <a:rPr lang="en-US" dirty="0" smtClean="0"/>
              <a:t>Connection to instrument</a:t>
            </a:r>
          </a:p>
          <a:p>
            <a:pPr marL="171450" lvl="0" indent="-171450">
              <a:buFontTx/>
              <a:buChar char="-"/>
            </a:pPr>
            <a:r>
              <a:rPr lang="en-US" dirty="0" smtClean="0"/>
              <a:t>Used Quarry to set up test instance of gateway</a:t>
            </a:r>
          </a:p>
          <a:p>
            <a:pPr marL="171450" lvl="0" indent="-171450">
              <a:buFontTx/>
              <a:buChar char="-"/>
            </a:pPr>
            <a:r>
              <a:rPr lang="en-US" dirty="0" smtClean="0"/>
              <a:t>Used fault tolerance lessons-learned in LEAD</a:t>
            </a:r>
          </a:p>
          <a:p>
            <a:pPr marL="0" lvl="0" indent="0">
              <a:buFontTx/>
              <a:buNone/>
            </a:pPr>
            <a:r>
              <a:rPr lang="en-US" b="1" dirty="0" smtClean="0">
                <a:effectLst/>
              </a:rPr>
              <a:t>ESMF</a:t>
            </a:r>
          </a:p>
          <a:p>
            <a:pPr marL="171450" lvl="0" indent="-171450">
              <a:buFontTx/>
              <a:buChar char="-"/>
            </a:pPr>
            <a:r>
              <a:rPr lang="en-US" dirty="0" smtClean="0"/>
              <a:t>Unique coupling of desktop hydrology code and climate code on supercomputer</a:t>
            </a:r>
          </a:p>
          <a:p>
            <a:pPr marL="171450" lvl="0" indent="-171450">
              <a:buFontTx/>
              <a:buChar char="-"/>
            </a:pPr>
            <a:r>
              <a:rPr lang="en-US" dirty="0" smtClean="0"/>
              <a:t>Will push XSEDE in unique ways</a:t>
            </a:r>
          </a:p>
          <a:p>
            <a:pPr marL="171450" lvl="0" indent="-171450">
              <a:buFontTx/>
              <a:buChar char="-"/>
            </a:pPr>
            <a:r>
              <a:rPr lang="en-US" dirty="0" smtClean="0"/>
              <a:t>Working on prototype for security evaluation</a:t>
            </a:r>
          </a:p>
          <a:p>
            <a:pPr marL="0" lvl="0" indent="0">
              <a:buFontTx/>
              <a:buNone/>
            </a:pPr>
            <a:r>
              <a:rPr lang="en-US" b="1" dirty="0" err="1" smtClean="0">
                <a:effectLst/>
              </a:rPr>
              <a:t>CyberGIS</a:t>
            </a:r>
            <a:endParaRPr lang="en-US" b="1" dirty="0" smtClean="0">
              <a:effectLst/>
            </a:endParaRPr>
          </a:p>
          <a:p>
            <a:pPr marL="171450" lvl="0" indent="-171450">
              <a:buFontTx/>
              <a:buChar char="-"/>
            </a:pPr>
            <a:r>
              <a:rPr lang="en-US" dirty="0" smtClean="0"/>
              <a:t>Unique opportunity to affect many communities because of applicability of GIS to so many domains</a:t>
            </a:r>
          </a:p>
          <a:p>
            <a:pPr marL="628650" lvl="1" indent="-171450">
              <a:buFontTx/>
              <a:buChar char="-"/>
            </a:pPr>
            <a:r>
              <a:rPr lang="en-US" dirty="0" smtClean="0"/>
              <a:t>Food supply, wildlife migration, land use, public health</a:t>
            </a:r>
          </a:p>
          <a:p>
            <a:pPr marL="171450" lvl="0" indent="-171450">
              <a:buFontTx/>
              <a:buChar char="-"/>
            </a:pPr>
            <a:r>
              <a:rPr lang="en-US" dirty="0" smtClean="0"/>
              <a:t>Provided high profile visibility to </a:t>
            </a:r>
            <a:r>
              <a:rPr lang="en-US" dirty="0" err="1" smtClean="0"/>
              <a:t>TeraGrid</a:t>
            </a:r>
            <a:r>
              <a:rPr lang="en-US" dirty="0" smtClean="0"/>
              <a:t> and gateway program at 2010 UCGIS meeting at Library of Congress</a:t>
            </a:r>
          </a:p>
          <a:p>
            <a:pPr marL="628650" lvl="1" indent="-171450">
              <a:buFontTx/>
              <a:buChar char="-"/>
            </a:pPr>
            <a:r>
              <a:rPr lang="en-US" dirty="0" smtClean="0"/>
              <a:t>GIO Department of Interior, Acting Chair Federal Geographic Data Committee, Assistant Secretary for Policy Development and Research, HUD, Special Assistant to the President for Urban Affairs, CIO, EPA, GIO, Department of Agriculture.</a:t>
            </a:r>
          </a:p>
          <a:p>
            <a:pPr marL="0" lvl="0" indent="0">
              <a:buFontTx/>
              <a:buNone/>
            </a:pPr>
            <a:r>
              <a:rPr lang="en-US" b="1" dirty="0" err="1" smtClean="0"/>
              <a:t>Biodrugscreen</a:t>
            </a:r>
            <a:endParaRPr lang="en-US" b="1" dirty="0" smtClean="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0" dirty="0" smtClean="0"/>
              <a:t>Provides </a:t>
            </a:r>
            <a:r>
              <a:rPr lang="en-US" sz="1200" kern="1200" dirty="0" smtClean="0">
                <a:solidFill>
                  <a:schemeClr val="tx1"/>
                </a:solidFill>
                <a:effectLst/>
                <a:latin typeface="Arial" charset="0"/>
                <a:ea typeface="ＭＳ Ｐゴシック" charset="0"/>
                <a:cs typeface="+mn-cs"/>
              </a:rPr>
              <a:t>data and scoring function tools for drug-like molecules with protein targets from the Protein Data Bank.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smtClean="0">
                <a:solidFill>
                  <a:schemeClr val="tx1"/>
                </a:solidFill>
                <a:effectLst/>
                <a:latin typeface="Arial" charset="0"/>
                <a:ea typeface="ＭＳ Ｐゴシック" charset="0"/>
                <a:cs typeface="+mn-cs"/>
              </a:rPr>
              <a:t>allows drug researchers to develop their own scoring functions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1200" dirty="0" smtClean="0">
                <a:solidFill>
                  <a:schemeClr val="tx1"/>
                </a:solidFill>
                <a:effectLst/>
                <a:latin typeface="Arial" charset="0"/>
                <a:ea typeface="ＭＳ Ｐゴシック" charset="0"/>
                <a:cs typeface="+mn-cs"/>
              </a:rPr>
              <a:t>pulls from a database and performs more intensive computations than one could achieve on a desktop</a:t>
            </a:r>
          </a:p>
          <a:p>
            <a:pPr marL="0" lvl="0" indent="0">
              <a:buFontTx/>
              <a:buNone/>
            </a:pPr>
            <a:r>
              <a:rPr lang="en-US" b="1" dirty="0" err="1" smtClean="0"/>
              <a:t>iData</a:t>
            </a:r>
            <a:endParaRPr lang="en-US" b="1" dirty="0" smtClean="0"/>
          </a:p>
          <a:p>
            <a:pPr marL="0" lvl="0" indent="0">
              <a:buFontTx/>
              <a:buNone/>
            </a:pPr>
            <a:r>
              <a:rPr lang="en-US" b="0" dirty="0" smtClean="0"/>
              <a:t>-</a:t>
            </a:r>
            <a:r>
              <a:rPr lang="en-US" b="0" baseline="0" dirty="0" smtClean="0"/>
              <a:t> General purpose gateway to self-publish datasets</a:t>
            </a:r>
          </a:p>
          <a:p>
            <a:pPr marL="171450" lvl="0" indent="-171450">
              <a:buFontTx/>
              <a:buChar char="-"/>
            </a:pPr>
            <a:r>
              <a:rPr lang="en-US" b="0" baseline="0" dirty="0" smtClean="0"/>
              <a:t>File and table-based data</a:t>
            </a:r>
          </a:p>
          <a:p>
            <a:pPr marL="171450" lvl="0" indent="-171450">
              <a:buFontTx/>
              <a:buChar char="-"/>
            </a:pPr>
            <a:r>
              <a:rPr lang="en-US" sz="1200" kern="1200" dirty="0" smtClean="0">
                <a:solidFill>
                  <a:schemeClr val="tx1"/>
                </a:solidFill>
                <a:effectLst/>
                <a:latin typeface="Arial" charset="0"/>
                <a:ea typeface="ＭＳ Ｐゴシック" charset="0"/>
                <a:cs typeface="+mn-cs"/>
              </a:rPr>
              <a:t>metadata support, condition and key word queries and data upload, download, modification, exploration, access control and usage reports. </a:t>
            </a:r>
          </a:p>
          <a:p>
            <a:pPr marL="171450" lvl="0" indent="-171450">
              <a:buFontTx/>
              <a:buChar char="-"/>
            </a:pPr>
            <a:r>
              <a:rPr lang="en-US" sz="1200" b="0" kern="1200" dirty="0" smtClean="0">
                <a:solidFill>
                  <a:schemeClr val="tx1"/>
                </a:solidFill>
                <a:effectLst/>
                <a:latin typeface="Arial" charset="0"/>
                <a:ea typeface="ＭＳ Ｐゴシック" charset="0"/>
                <a:cs typeface="+mn-cs"/>
              </a:rPr>
              <a:t>Enables individuals, included</a:t>
            </a:r>
            <a:r>
              <a:rPr lang="en-US" sz="1200" b="0" kern="1200" baseline="0" dirty="0" smtClean="0">
                <a:solidFill>
                  <a:schemeClr val="tx1"/>
                </a:solidFill>
                <a:effectLst/>
                <a:latin typeface="Arial" charset="0"/>
                <a:ea typeface="ＭＳ Ｐゴシック" charset="0"/>
                <a:cs typeface="+mn-cs"/>
              </a:rPr>
              <a:t> mentoring of MSI students</a:t>
            </a:r>
          </a:p>
          <a:p>
            <a:pPr marL="0" lvl="0" indent="0">
              <a:buFontTx/>
              <a:buNone/>
            </a:pPr>
            <a:r>
              <a:rPr lang="en-US" b="1" dirty="0" smtClean="0"/>
              <a:t>Expressed Tag Sequence</a:t>
            </a:r>
          </a:p>
          <a:p>
            <a:pPr marL="171450" lvl="0" indent="-171450">
              <a:buFontTx/>
              <a:buChar char="-"/>
            </a:pPr>
            <a:r>
              <a:rPr lang="en-US" b="0" dirty="0" smtClean="0"/>
              <a:t>Next gen sequence data</a:t>
            </a:r>
          </a:p>
          <a:p>
            <a:pPr marL="171450" lvl="0" indent="-171450">
              <a:buFontTx/>
              <a:buChar char="-"/>
            </a:pPr>
            <a:r>
              <a:rPr lang="en-US" b="0" dirty="0" smtClean="0"/>
              <a:t>Complex analysis pipelines</a:t>
            </a:r>
            <a:r>
              <a:rPr lang="en-US" b="0" baseline="0" dirty="0" smtClean="0"/>
              <a:t> with run times from milliseconds to days</a:t>
            </a:r>
          </a:p>
          <a:p>
            <a:pPr marL="171450" lvl="0" indent="-171450">
              <a:buFontTx/>
              <a:buChar char="-"/>
            </a:pPr>
            <a:r>
              <a:rPr lang="en-US" b="0" baseline="0" dirty="0" smtClean="0"/>
              <a:t>Benchmark tests on up to 2M sequences</a:t>
            </a:r>
          </a:p>
          <a:p>
            <a:pPr marL="0" lvl="0" indent="0">
              <a:buFontTx/>
              <a:buNone/>
            </a:pPr>
            <a:endParaRPr lang="en-US" b="1" dirty="0" smtClean="0"/>
          </a:p>
          <a:p>
            <a:pPr marL="0" lvl="0" indent="0">
              <a:buFontTx/>
              <a:buNone/>
            </a:pPr>
            <a:endParaRPr lang="en-US" b="0" dirty="0" smtClean="0"/>
          </a:p>
        </p:txBody>
      </p:sp>
      <p:sp>
        <p:nvSpPr>
          <p:cNvPr id="4" name="Slide Number Placeholder 3"/>
          <p:cNvSpPr>
            <a:spLocks noGrp="1"/>
          </p:cNvSpPr>
          <p:nvPr>
            <p:ph type="sldNum" sz="quarter" idx="10"/>
          </p:nvPr>
        </p:nvSpPr>
        <p:spPr/>
        <p:txBody>
          <a:bodyPr/>
          <a:lstStyle/>
          <a:p>
            <a:fld id="{5B779D1F-6D4F-3341-B1C7-B19960C0CF06}" type="slidenum">
              <a:rPr lang="en-US" smtClean="0"/>
              <a:pPr/>
              <a:t>16</a:t>
            </a:fld>
            <a:endParaRPr lang="en-US"/>
          </a:p>
        </p:txBody>
      </p:sp>
    </p:spTree>
    <p:extLst>
      <p:ext uri="{BB962C8B-B14F-4D97-AF65-F5344CB8AC3E}">
        <p14:creationId xmlns:p14="http://schemas.microsoft.com/office/powerpoint/2010/main" val="511725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6" name="Rectangle 7"/>
          <p:cNvSpPr>
            <a:spLocks noGrp="1" noChangeArrowheads="1"/>
          </p:cNvSpPr>
          <p:nvPr>
            <p:ph type="sldNum" sz="quarter" idx="12"/>
          </p:nvPr>
        </p:nvSpPr>
        <p:spPr>
          <a:ln/>
        </p:spPr>
        <p:txBody>
          <a:bodyPr/>
          <a:lstStyle>
            <a:lvl1pPr>
              <a:defRPr/>
            </a:lvl1pPr>
          </a:lstStyle>
          <a:p>
            <a:fld id="{4BE44B91-D219-A74B-86D9-CD5A45A3CF48}" type="slidenum">
              <a:rPr lang="en-US"/>
              <a:pPr/>
              <a:t>‹#›</a:t>
            </a:fld>
            <a:endParaRPr lang="en-US"/>
          </a:p>
        </p:txBody>
      </p:sp>
    </p:spTree>
    <p:extLst>
      <p:ext uri="{BB962C8B-B14F-4D97-AF65-F5344CB8AC3E}">
        <p14:creationId xmlns:p14="http://schemas.microsoft.com/office/powerpoint/2010/main" val="424476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6" name="Rectangle 7"/>
          <p:cNvSpPr>
            <a:spLocks noGrp="1" noChangeArrowheads="1"/>
          </p:cNvSpPr>
          <p:nvPr>
            <p:ph type="sldNum" sz="quarter" idx="12"/>
          </p:nvPr>
        </p:nvSpPr>
        <p:spPr>
          <a:ln/>
        </p:spPr>
        <p:txBody>
          <a:bodyPr/>
          <a:lstStyle>
            <a:lvl1pPr>
              <a:defRPr/>
            </a:lvl1pPr>
          </a:lstStyle>
          <a:p>
            <a:fld id="{070BD2F8-3850-FD4E-9149-7833E3C4CE83}" type="slidenum">
              <a:rPr lang="en-US"/>
              <a:pPr/>
              <a:t>‹#›</a:t>
            </a:fld>
            <a:endParaRPr lang="en-US"/>
          </a:p>
        </p:txBody>
      </p:sp>
    </p:spTree>
    <p:extLst>
      <p:ext uri="{BB962C8B-B14F-4D97-AF65-F5344CB8AC3E}">
        <p14:creationId xmlns:p14="http://schemas.microsoft.com/office/powerpoint/2010/main" val="270951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0"/>
            <a:ext cx="2133600"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2484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6" name="Rectangle 7"/>
          <p:cNvSpPr>
            <a:spLocks noGrp="1" noChangeArrowheads="1"/>
          </p:cNvSpPr>
          <p:nvPr>
            <p:ph type="sldNum" sz="quarter" idx="12"/>
          </p:nvPr>
        </p:nvSpPr>
        <p:spPr>
          <a:ln/>
        </p:spPr>
        <p:txBody>
          <a:bodyPr/>
          <a:lstStyle>
            <a:lvl1pPr>
              <a:defRPr/>
            </a:lvl1pPr>
          </a:lstStyle>
          <a:p>
            <a:fld id="{CA612753-EDFB-4E4C-9D18-E6006D601DA1}" type="slidenum">
              <a:rPr lang="en-US"/>
              <a:pPr/>
              <a:t>‹#›</a:t>
            </a:fld>
            <a:endParaRPr lang="en-US"/>
          </a:p>
        </p:txBody>
      </p:sp>
    </p:spTree>
    <p:extLst>
      <p:ext uri="{BB962C8B-B14F-4D97-AF65-F5344CB8AC3E}">
        <p14:creationId xmlns:p14="http://schemas.microsoft.com/office/powerpoint/2010/main" val="3058859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066800"/>
            <a:ext cx="4191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4191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7" name="Rectangle 7"/>
          <p:cNvSpPr>
            <a:spLocks noGrp="1" noChangeArrowheads="1"/>
          </p:cNvSpPr>
          <p:nvPr>
            <p:ph type="sldNum" sz="quarter" idx="12"/>
          </p:nvPr>
        </p:nvSpPr>
        <p:spPr>
          <a:ln/>
        </p:spPr>
        <p:txBody>
          <a:bodyPr/>
          <a:lstStyle>
            <a:lvl1pPr>
              <a:defRPr/>
            </a:lvl1pPr>
          </a:lstStyle>
          <a:p>
            <a:fld id="{7BCB9DAA-4613-E044-A3E6-9AFB79397EBC}" type="slidenum">
              <a:rPr lang="en-US"/>
              <a:pPr/>
              <a:t>‹#›</a:t>
            </a:fld>
            <a:endParaRPr lang="en-US"/>
          </a:p>
        </p:txBody>
      </p:sp>
    </p:spTree>
    <p:extLst>
      <p:ext uri="{BB962C8B-B14F-4D97-AF65-F5344CB8AC3E}">
        <p14:creationId xmlns:p14="http://schemas.microsoft.com/office/powerpoint/2010/main" val="140060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6" name="Rectangle 7"/>
          <p:cNvSpPr>
            <a:spLocks noGrp="1" noChangeArrowheads="1"/>
          </p:cNvSpPr>
          <p:nvPr>
            <p:ph type="sldNum" sz="quarter" idx="12"/>
          </p:nvPr>
        </p:nvSpPr>
        <p:spPr>
          <a:ln/>
        </p:spPr>
        <p:txBody>
          <a:bodyPr/>
          <a:lstStyle>
            <a:lvl1pPr>
              <a:defRPr/>
            </a:lvl1pPr>
          </a:lstStyle>
          <a:p>
            <a:fld id="{69E55D6E-5676-7049-B28A-D2B9F1F0476A}" type="slidenum">
              <a:rPr lang="en-US"/>
              <a:pPr/>
              <a:t>‹#›</a:t>
            </a:fld>
            <a:endParaRPr lang="en-US"/>
          </a:p>
        </p:txBody>
      </p:sp>
    </p:spTree>
    <p:extLst>
      <p:ext uri="{BB962C8B-B14F-4D97-AF65-F5344CB8AC3E}">
        <p14:creationId xmlns:p14="http://schemas.microsoft.com/office/powerpoint/2010/main" val="284277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6" name="Rectangle 7"/>
          <p:cNvSpPr>
            <a:spLocks noGrp="1" noChangeArrowheads="1"/>
          </p:cNvSpPr>
          <p:nvPr>
            <p:ph type="sldNum" sz="quarter" idx="12"/>
          </p:nvPr>
        </p:nvSpPr>
        <p:spPr>
          <a:ln/>
        </p:spPr>
        <p:txBody>
          <a:bodyPr/>
          <a:lstStyle>
            <a:lvl1pPr>
              <a:defRPr/>
            </a:lvl1pPr>
          </a:lstStyle>
          <a:p>
            <a:fld id="{46576EF8-2EC3-9F41-B705-429F5C161919}" type="slidenum">
              <a:rPr lang="en-US"/>
              <a:pPr/>
              <a:t>‹#›</a:t>
            </a:fld>
            <a:endParaRPr lang="en-US"/>
          </a:p>
        </p:txBody>
      </p:sp>
    </p:spTree>
    <p:extLst>
      <p:ext uri="{BB962C8B-B14F-4D97-AF65-F5344CB8AC3E}">
        <p14:creationId xmlns:p14="http://schemas.microsoft.com/office/powerpoint/2010/main" val="300387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4191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7" name="Rectangle 7"/>
          <p:cNvSpPr>
            <a:spLocks noGrp="1" noChangeArrowheads="1"/>
          </p:cNvSpPr>
          <p:nvPr>
            <p:ph type="sldNum" sz="quarter" idx="12"/>
          </p:nvPr>
        </p:nvSpPr>
        <p:spPr>
          <a:ln/>
        </p:spPr>
        <p:txBody>
          <a:bodyPr/>
          <a:lstStyle>
            <a:lvl1pPr>
              <a:defRPr/>
            </a:lvl1pPr>
          </a:lstStyle>
          <a:p>
            <a:fld id="{43FEFF4C-7046-564A-9759-C317E0D51913}" type="slidenum">
              <a:rPr lang="en-US"/>
              <a:pPr/>
              <a:t>‹#›</a:t>
            </a:fld>
            <a:endParaRPr lang="en-US"/>
          </a:p>
        </p:txBody>
      </p:sp>
    </p:spTree>
    <p:extLst>
      <p:ext uri="{BB962C8B-B14F-4D97-AF65-F5344CB8AC3E}">
        <p14:creationId xmlns:p14="http://schemas.microsoft.com/office/powerpoint/2010/main" val="320265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9" name="Rectangle 7"/>
          <p:cNvSpPr>
            <a:spLocks noGrp="1" noChangeArrowheads="1"/>
          </p:cNvSpPr>
          <p:nvPr>
            <p:ph type="sldNum" sz="quarter" idx="12"/>
          </p:nvPr>
        </p:nvSpPr>
        <p:spPr>
          <a:ln/>
        </p:spPr>
        <p:txBody>
          <a:bodyPr/>
          <a:lstStyle>
            <a:lvl1pPr>
              <a:defRPr/>
            </a:lvl1pPr>
          </a:lstStyle>
          <a:p>
            <a:fld id="{9E7EBE61-2EAF-0F4E-8BA7-2B6828F8B085}" type="slidenum">
              <a:rPr lang="en-US"/>
              <a:pPr/>
              <a:t>‹#›</a:t>
            </a:fld>
            <a:endParaRPr lang="en-US"/>
          </a:p>
        </p:txBody>
      </p:sp>
    </p:spTree>
    <p:extLst>
      <p:ext uri="{BB962C8B-B14F-4D97-AF65-F5344CB8AC3E}">
        <p14:creationId xmlns:p14="http://schemas.microsoft.com/office/powerpoint/2010/main" val="4095165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5" name="Rectangle 7"/>
          <p:cNvSpPr>
            <a:spLocks noGrp="1" noChangeArrowheads="1"/>
          </p:cNvSpPr>
          <p:nvPr>
            <p:ph type="sldNum" sz="quarter" idx="12"/>
          </p:nvPr>
        </p:nvSpPr>
        <p:spPr>
          <a:ln/>
        </p:spPr>
        <p:txBody>
          <a:bodyPr/>
          <a:lstStyle>
            <a:lvl1pPr>
              <a:defRPr/>
            </a:lvl1pPr>
          </a:lstStyle>
          <a:p>
            <a:fld id="{54154F3C-1916-BF44-9411-4FCDD89BDECD}" type="slidenum">
              <a:rPr lang="en-US"/>
              <a:pPr/>
              <a:t>‹#›</a:t>
            </a:fld>
            <a:endParaRPr lang="en-US"/>
          </a:p>
        </p:txBody>
      </p:sp>
    </p:spTree>
    <p:extLst>
      <p:ext uri="{BB962C8B-B14F-4D97-AF65-F5344CB8AC3E}">
        <p14:creationId xmlns:p14="http://schemas.microsoft.com/office/powerpoint/2010/main" val="32865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4" name="Rectangle 7"/>
          <p:cNvSpPr>
            <a:spLocks noGrp="1" noChangeArrowheads="1"/>
          </p:cNvSpPr>
          <p:nvPr>
            <p:ph type="sldNum" sz="quarter" idx="12"/>
          </p:nvPr>
        </p:nvSpPr>
        <p:spPr>
          <a:ln/>
        </p:spPr>
        <p:txBody>
          <a:bodyPr/>
          <a:lstStyle>
            <a:lvl1pPr>
              <a:defRPr/>
            </a:lvl1pPr>
          </a:lstStyle>
          <a:p>
            <a:fld id="{65E5ECFD-44C9-734B-9F54-A68A5D298323}" type="slidenum">
              <a:rPr lang="en-US"/>
              <a:pPr/>
              <a:t>‹#›</a:t>
            </a:fld>
            <a:endParaRPr lang="en-US"/>
          </a:p>
        </p:txBody>
      </p:sp>
    </p:spTree>
    <p:extLst>
      <p:ext uri="{BB962C8B-B14F-4D97-AF65-F5344CB8AC3E}">
        <p14:creationId xmlns:p14="http://schemas.microsoft.com/office/powerpoint/2010/main" val="317079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7" name="Rectangle 7"/>
          <p:cNvSpPr>
            <a:spLocks noGrp="1" noChangeArrowheads="1"/>
          </p:cNvSpPr>
          <p:nvPr>
            <p:ph type="sldNum" sz="quarter" idx="12"/>
          </p:nvPr>
        </p:nvSpPr>
        <p:spPr>
          <a:ln/>
        </p:spPr>
        <p:txBody>
          <a:bodyPr/>
          <a:lstStyle>
            <a:lvl1pPr>
              <a:defRPr/>
            </a:lvl1pPr>
          </a:lstStyle>
          <a:p>
            <a:fld id="{4F42858A-F7CB-C941-B2B3-AE6A3D36AE26}" type="slidenum">
              <a:rPr lang="en-US"/>
              <a:pPr/>
              <a:t>‹#›</a:t>
            </a:fld>
            <a:endParaRPr lang="en-US"/>
          </a:p>
        </p:txBody>
      </p:sp>
    </p:spTree>
    <p:extLst>
      <p:ext uri="{BB962C8B-B14F-4D97-AF65-F5344CB8AC3E}">
        <p14:creationId xmlns:p14="http://schemas.microsoft.com/office/powerpoint/2010/main" val="154676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GCE11, November 18, 2011</a:t>
            </a:r>
            <a:endParaRPr lang="en-US"/>
          </a:p>
        </p:txBody>
      </p:sp>
      <p:sp>
        <p:nvSpPr>
          <p:cNvPr id="7" name="Rectangle 7"/>
          <p:cNvSpPr>
            <a:spLocks noGrp="1" noChangeArrowheads="1"/>
          </p:cNvSpPr>
          <p:nvPr>
            <p:ph type="sldNum" sz="quarter" idx="12"/>
          </p:nvPr>
        </p:nvSpPr>
        <p:spPr>
          <a:ln/>
        </p:spPr>
        <p:txBody>
          <a:bodyPr/>
          <a:lstStyle>
            <a:lvl1pPr>
              <a:defRPr/>
            </a:lvl1pPr>
          </a:lstStyle>
          <a:p>
            <a:fld id="{51D6F725-F8BC-4B41-8FDA-D17DB53B8E4A}" type="slidenum">
              <a:rPr lang="en-US"/>
              <a:pPr/>
              <a:t>‹#›</a:t>
            </a:fld>
            <a:endParaRPr lang="en-US"/>
          </a:p>
        </p:txBody>
      </p:sp>
    </p:spTree>
    <p:extLst>
      <p:ext uri="{BB962C8B-B14F-4D97-AF65-F5344CB8AC3E}">
        <p14:creationId xmlns:p14="http://schemas.microsoft.com/office/powerpoint/2010/main" val="19898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vmlDrawing" Target="../drawings/vmlDrawing1.vml"/><Relationship Id="rId15" Type="http://schemas.openxmlformats.org/officeDocument/2006/relationships/image" Target="../media/image2.png"/><Relationship Id="rId16" Type="http://schemas.openxmlformats.org/officeDocument/2006/relationships/image" Target="../media/image3.png"/><Relationship Id="rId17" Type="http://schemas.openxmlformats.org/officeDocument/2006/relationships/oleObject" Target="../embeddings/oleObject1.bin"/><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2" descr="tglogo-side-by-side-blocks"/>
          <p:cNvPicPr>
            <a:picLocks noChangeAspect="1" noChangeArrowheads="1"/>
          </p:cNvPicPr>
          <p:nvPr/>
        </p:nvPicPr>
        <p:blipFill>
          <a:blip r:embed="rId15">
            <a:lum bright="14000" contrast="-20000"/>
            <a:extLst>
              <a:ext uri="{28A0092B-C50C-407E-A947-70E740481C1C}">
                <a14:useLocalDpi xmlns:a14="http://schemas.microsoft.com/office/drawing/2010/main" val="0"/>
              </a:ext>
            </a:extLst>
          </a:blip>
          <a:srcRect/>
          <a:stretch>
            <a:fillRect/>
          </a:stretch>
        </p:blipFill>
        <p:spPr bwMode="auto">
          <a:xfrm>
            <a:off x="182563" y="269875"/>
            <a:ext cx="877887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title"/>
          </p:nvPr>
        </p:nvSpPr>
        <p:spPr bwMode="auto">
          <a:xfrm>
            <a:off x="304800" y="0"/>
            <a:ext cx="8534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4"/>
          <p:cNvSpPr>
            <a:spLocks noGrp="1" noChangeArrowheads="1"/>
          </p:cNvSpPr>
          <p:nvPr>
            <p:ph type="body" idx="1"/>
          </p:nvPr>
        </p:nvSpPr>
        <p:spPr bwMode="auto">
          <a:xfrm>
            <a:off x="304800" y="10668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3"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ea typeface="+mn-ea"/>
              </a:defRPr>
            </a:lvl1pPr>
          </a:lstStyle>
          <a:p>
            <a:pPr>
              <a:defRPr/>
            </a:pPr>
            <a:endParaRPr lang="en-US"/>
          </a:p>
        </p:txBody>
      </p:sp>
      <p:sp>
        <p:nvSpPr>
          <p:cNvPr id="109574" name="Rectangle 6"/>
          <p:cNvSpPr>
            <a:spLocks noGrp="1" noChangeArrowheads="1"/>
          </p:cNvSpPr>
          <p:nvPr>
            <p:ph type="ftr" sz="quarter" idx="3"/>
          </p:nvPr>
        </p:nvSpPr>
        <p:spPr bwMode="auto">
          <a:xfrm>
            <a:off x="2743200" y="6305550"/>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53657A"/>
                </a:solidFill>
                <a:latin typeface="Arial" charset="0"/>
                <a:ea typeface="+mn-ea"/>
              </a:defRPr>
            </a:lvl1pPr>
          </a:lstStyle>
          <a:p>
            <a:pPr>
              <a:defRPr/>
            </a:pPr>
            <a:r>
              <a:rPr lang="en-US" smtClean="0"/>
              <a:t>GCE11, November 18, 2011</a:t>
            </a:r>
            <a:endParaRPr lang="en-US"/>
          </a:p>
        </p:txBody>
      </p:sp>
      <p:sp>
        <p:nvSpPr>
          <p:cNvPr id="109575" name="Rectangle 7"/>
          <p:cNvSpPr>
            <a:spLocks noGrp="1" noChangeArrowheads="1"/>
          </p:cNvSpPr>
          <p:nvPr>
            <p:ph type="sldNum" sz="quarter" idx="4"/>
          </p:nvPr>
        </p:nvSpPr>
        <p:spPr bwMode="auto">
          <a:xfrm>
            <a:off x="6553200" y="6245225"/>
            <a:ext cx="1295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504A7043-BA68-384A-AE0F-F355B5D34846}" type="slidenum">
              <a:rPr lang="en-US"/>
              <a:pPr/>
              <a:t>‹#›</a:t>
            </a:fld>
            <a:endParaRPr lang="en-US"/>
          </a:p>
        </p:txBody>
      </p:sp>
      <p:pic>
        <p:nvPicPr>
          <p:cNvPr id="1034" name="Picture 8" descr="tglogo-sma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3425" y="6000750"/>
            <a:ext cx="7143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7" name="Text Box 9"/>
          <p:cNvSpPr txBox="1">
            <a:spLocks noChangeArrowheads="1"/>
          </p:cNvSpPr>
          <p:nvPr/>
        </p:nvSpPr>
        <p:spPr bwMode="auto">
          <a:xfrm>
            <a:off x="1609725" y="6575425"/>
            <a:ext cx="184150" cy="274638"/>
          </a:xfrm>
          <a:prstGeom prst="rect">
            <a:avLst/>
          </a:prstGeom>
          <a:noFill/>
          <a:ln w="9525">
            <a:noFill/>
            <a:miter lim="800000"/>
            <a:headEnd/>
            <a:tailEnd/>
          </a:ln>
          <a:effectLst/>
        </p:spPr>
        <p:txBody>
          <a:bodyPr wrap="none">
            <a:spAutoFit/>
          </a:bodyPr>
          <a:lstStyle/>
          <a:p>
            <a:pPr algn="ctr" eaLnBrk="0" hangingPunct="0">
              <a:defRPr/>
            </a:pPr>
            <a:endParaRPr lang="en-US">
              <a:solidFill>
                <a:srgbClr val="1361A3"/>
              </a:solidFill>
              <a:latin typeface="Arial" charset="0"/>
              <a:ea typeface="+mn-ea"/>
            </a:endParaRPr>
          </a:p>
        </p:txBody>
      </p:sp>
      <p:graphicFrame>
        <p:nvGraphicFramePr>
          <p:cNvPr id="1026" name="Object 10"/>
          <p:cNvGraphicFramePr>
            <a:graphicFrameLocks noChangeAspect="1"/>
          </p:cNvGraphicFramePr>
          <p:nvPr/>
        </p:nvGraphicFramePr>
        <p:xfrm>
          <a:off x="152400" y="6019800"/>
          <a:ext cx="668338" cy="685800"/>
        </p:xfrm>
        <a:graphic>
          <a:graphicData uri="http://schemas.openxmlformats.org/presentationml/2006/ole">
            <mc:AlternateContent xmlns:mc="http://schemas.openxmlformats.org/markup-compatibility/2006">
              <mc:Choice xmlns:v="urn:schemas-microsoft-com:vml" Requires="v">
                <p:oleObj spid="_x0000_s1046" name="Image" r:id="rId17" imgW="926657" imgH="952045" progId="Photoshop.Image.9">
                  <p:embed/>
                </p:oleObj>
              </mc:Choice>
              <mc:Fallback>
                <p:oleObj name="Image" r:id="rId17" imgW="926657" imgH="952045" progId="Photoshop.Image.9">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 y="6019800"/>
                        <a:ext cx="668338" cy="6858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dt="0"/>
  <p:txStyles>
    <p:titleStyle>
      <a:lvl1pPr algn="ctr" rtl="0" eaLnBrk="0" fontAlgn="base" hangingPunct="0">
        <a:lnSpc>
          <a:spcPct val="95000"/>
        </a:lnSpc>
        <a:spcBef>
          <a:spcPct val="0"/>
        </a:spcBef>
        <a:spcAft>
          <a:spcPct val="0"/>
        </a:spcAft>
        <a:defRPr sz="3200">
          <a:solidFill>
            <a:srgbClr val="53657A"/>
          </a:solidFill>
          <a:latin typeface="+mj-lt"/>
          <a:ea typeface="ＭＳ Ｐゴシック" charset="0"/>
          <a:cs typeface="+mj-cs"/>
        </a:defRPr>
      </a:lvl1pPr>
      <a:lvl2pPr algn="ctr" rtl="0" eaLnBrk="0" fontAlgn="base" hangingPunct="0">
        <a:lnSpc>
          <a:spcPct val="95000"/>
        </a:lnSpc>
        <a:spcBef>
          <a:spcPct val="0"/>
        </a:spcBef>
        <a:spcAft>
          <a:spcPct val="0"/>
        </a:spcAft>
        <a:defRPr sz="3200">
          <a:solidFill>
            <a:srgbClr val="53657A"/>
          </a:solidFill>
          <a:latin typeface="Verdana" pitchFamily="34" charset="0"/>
          <a:ea typeface="ＭＳ Ｐゴシック" charset="0"/>
        </a:defRPr>
      </a:lvl2pPr>
      <a:lvl3pPr algn="ctr" rtl="0" eaLnBrk="0" fontAlgn="base" hangingPunct="0">
        <a:lnSpc>
          <a:spcPct val="95000"/>
        </a:lnSpc>
        <a:spcBef>
          <a:spcPct val="0"/>
        </a:spcBef>
        <a:spcAft>
          <a:spcPct val="0"/>
        </a:spcAft>
        <a:defRPr sz="3200">
          <a:solidFill>
            <a:srgbClr val="53657A"/>
          </a:solidFill>
          <a:latin typeface="Verdana" pitchFamily="34" charset="0"/>
          <a:ea typeface="ＭＳ Ｐゴシック" charset="0"/>
        </a:defRPr>
      </a:lvl3pPr>
      <a:lvl4pPr algn="ctr" rtl="0" eaLnBrk="0" fontAlgn="base" hangingPunct="0">
        <a:lnSpc>
          <a:spcPct val="95000"/>
        </a:lnSpc>
        <a:spcBef>
          <a:spcPct val="0"/>
        </a:spcBef>
        <a:spcAft>
          <a:spcPct val="0"/>
        </a:spcAft>
        <a:defRPr sz="3200">
          <a:solidFill>
            <a:srgbClr val="53657A"/>
          </a:solidFill>
          <a:latin typeface="Verdana" pitchFamily="34" charset="0"/>
          <a:ea typeface="ＭＳ Ｐゴシック" charset="0"/>
        </a:defRPr>
      </a:lvl4pPr>
      <a:lvl5pPr algn="ctr" rtl="0" eaLnBrk="0" fontAlgn="base" hangingPunct="0">
        <a:lnSpc>
          <a:spcPct val="95000"/>
        </a:lnSpc>
        <a:spcBef>
          <a:spcPct val="0"/>
        </a:spcBef>
        <a:spcAft>
          <a:spcPct val="0"/>
        </a:spcAft>
        <a:defRPr sz="3200">
          <a:solidFill>
            <a:srgbClr val="53657A"/>
          </a:solidFill>
          <a:latin typeface="Verdana" pitchFamily="34" charset="0"/>
          <a:ea typeface="ＭＳ Ｐゴシック" charset="0"/>
        </a:defRPr>
      </a:lvl5pPr>
      <a:lvl6pPr marL="457200" algn="ctr" rtl="0" eaLnBrk="1" fontAlgn="base" hangingPunct="1">
        <a:lnSpc>
          <a:spcPct val="95000"/>
        </a:lnSpc>
        <a:spcBef>
          <a:spcPct val="0"/>
        </a:spcBef>
        <a:spcAft>
          <a:spcPct val="0"/>
        </a:spcAft>
        <a:defRPr sz="3200">
          <a:solidFill>
            <a:srgbClr val="53657A"/>
          </a:solidFill>
          <a:latin typeface="Verdana" pitchFamily="34" charset="0"/>
        </a:defRPr>
      </a:lvl6pPr>
      <a:lvl7pPr marL="914400" algn="ctr" rtl="0" eaLnBrk="1" fontAlgn="base" hangingPunct="1">
        <a:lnSpc>
          <a:spcPct val="95000"/>
        </a:lnSpc>
        <a:spcBef>
          <a:spcPct val="0"/>
        </a:spcBef>
        <a:spcAft>
          <a:spcPct val="0"/>
        </a:spcAft>
        <a:defRPr sz="3200">
          <a:solidFill>
            <a:srgbClr val="53657A"/>
          </a:solidFill>
          <a:latin typeface="Verdana" pitchFamily="34" charset="0"/>
        </a:defRPr>
      </a:lvl7pPr>
      <a:lvl8pPr marL="1371600" algn="ctr" rtl="0" eaLnBrk="1" fontAlgn="base" hangingPunct="1">
        <a:lnSpc>
          <a:spcPct val="95000"/>
        </a:lnSpc>
        <a:spcBef>
          <a:spcPct val="0"/>
        </a:spcBef>
        <a:spcAft>
          <a:spcPct val="0"/>
        </a:spcAft>
        <a:defRPr sz="3200">
          <a:solidFill>
            <a:srgbClr val="53657A"/>
          </a:solidFill>
          <a:latin typeface="Verdana" pitchFamily="34" charset="0"/>
        </a:defRPr>
      </a:lvl8pPr>
      <a:lvl9pPr marL="1828800" algn="ctr" rtl="0" eaLnBrk="1" fontAlgn="base" hangingPunct="1">
        <a:lnSpc>
          <a:spcPct val="95000"/>
        </a:lnSpc>
        <a:spcBef>
          <a:spcPct val="0"/>
        </a:spcBef>
        <a:spcAft>
          <a:spcPct val="0"/>
        </a:spcAft>
        <a:defRPr sz="3200">
          <a:solidFill>
            <a:srgbClr val="53657A"/>
          </a:solidFill>
          <a:latin typeface="Verdana" pitchFamily="34" charset="0"/>
        </a:defRPr>
      </a:lvl9pPr>
    </p:titleStyle>
    <p:bodyStyle>
      <a:lvl1pPr marL="63500" indent="-63500" algn="l" rtl="0" eaLnBrk="0" fontAlgn="base" hangingPunct="0">
        <a:spcBef>
          <a:spcPct val="20000"/>
        </a:spcBef>
        <a:spcAft>
          <a:spcPct val="0"/>
        </a:spcAft>
        <a:buChar char="•"/>
        <a:defRPr sz="2400">
          <a:solidFill>
            <a:srgbClr val="A34751"/>
          </a:solidFill>
          <a:latin typeface="+mn-lt"/>
          <a:ea typeface="ＭＳ Ｐゴシック" charset="0"/>
          <a:cs typeface="+mn-cs"/>
        </a:defRPr>
      </a:lvl1pPr>
      <a:lvl2pPr marL="342900" indent="-165100" algn="l" rtl="0" eaLnBrk="0" fontAlgn="base" hangingPunct="0">
        <a:spcBef>
          <a:spcPct val="20000"/>
        </a:spcBef>
        <a:spcAft>
          <a:spcPct val="0"/>
        </a:spcAft>
        <a:buChar char="–"/>
        <a:defRPr sz="2000">
          <a:solidFill>
            <a:srgbClr val="4D6962"/>
          </a:solidFill>
          <a:latin typeface="+mn-lt"/>
          <a:ea typeface="ＭＳ Ｐゴシック" charset="0"/>
        </a:defRPr>
      </a:lvl2pPr>
      <a:lvl3pPr marL="566738" indent="-109538" algn="l" rtl="0" eaLnBrk="0" fontAlgn="base" hangingPunct="0">
        <a:spcBef>
          <a:spcPct val="20000"/>
        </a:spcBef>
        <a:spcAft>
          <a:spcPct val="0"/>
        </a:spcAft>
        <a:buChar char="•"/>
        <a:defRPr>
          <a:solidFill>
            <a:schemeClr val="accent2"/>
          </a:solidFill>
          <a:latin typeface="+mn-lt"/>
          <a:ea typeface="ＭＳ Ｐゴシック" charset="0"/>
        </a:defRPr>
      </a:lvl3pPr>
      <a:lvl4pPr marL="1019175" indent="-112713" algn="l" rtl="0" eaLnBrk="0" fontAlgn="base" hangingPunct="0">
        <a:spcBef>
          <a:spcPct val="20000"/>
        </a:spcBef>
        <a:spcAft>
          <a:spcPct val="0"/>
        </a:spcAft>
        <a:buChar char="–"/>
        <a:defRPr>
          <a:solidFill>
            <a:schemeClr val="tx1"/>
          </a:solidFill>
          <a:latin typeface="+mn-lt"/>
          <a:ea typeface="ＭＳ Ｐゴシック" charset="0"/>
        </a:defRPr>
      </a:lvl4pPr>
      <a:lvl5pPr marL="1301750" indent="-168275" algn="l" rtl="0" eaLnBrk="0" fontAlgn="base" hangingPunct="0">
        <a:spcBef>
          <a:spcPct val="20000"/>
        </a:spcBef>
        <a:spcAft>
          <a:spcPct val="0"/>
        </a:spcAft>
        <a:buChar char="»"/>
        <a:defRPr>
          <a:solidFill>
            <a:schemeClr val="tx1"/>
          </a:solidFill>
          <a:latin typeface="+mn-lt"/>
          <a:ea typeface="ＭＳ Ｐゴシック" charset="0"/>
        </a:defRPr>
      </a:lvl5pPr>
      <a:lvl6pPr marL="1758950" indent="-168275" algn="l" rtl="0" eaLnBrk="1" fontAlgn="base" hangingPunct="1">
        <a:spcBef>
          <a:spcPct val="20000"/>
        </a:spcBef>
        <a:spcAft>
          <a:spcPct val="0"/>
        </a:spcAft>
        <a:buChar char="»"/>
        <a:defRPr>
          <a:solidFill>
            <a:schemeClr val="tx1"/>
          </a:solidFill>
          <a:latin typeface="+mn-lt"/>
        </a:defRPr>
      </a:lvl6pPr>
      <a:lvl7pPr marL="2216150" indent="-168275" algn="l" rtl="0" eaLnBrk="1" fontAlgn="base" hangingPunct="1">
        <a:spcBef>
          <a:spcPct val="20000"/>
        </a:spcBef>
        <a:spcAft>
          <a:spcPct val="0"/>
        </a:spcAft>
        <a:buChar char="»"/>
        <a:defRPr>
          <a:solidFill>
            <a:schemeClr val="tx1"/>
          </a:solidFill>
          <a:latin typeface="+mn-lt"/>
        </a:defRPr>
      </a:lvl7pPr>
      <a:lvl8pPr marL="2673350" indent="-168275" algn="l" rtl="0" eaLnBrk="1" fontAlgn="base" hangingPunct="1">
        <a:spcBef>
          <a:spcPct val="20000"/>
        </a:spcBef>
        <a:spcAft>
          <a:spcPct val="0"/>
        </a:spcAft>
        <a:buChar char="»"/>
        <a:defRPr>
          <a:solidFill>
            <a:schemeClr val="tx1"/>
          </a:solidFill>
          <a:latin typeface="+mn-lt"/>
        </a:defRPr>
      </a:lvl8pPr>
      <a:lvl9pPr marL="3130550" indent="-168275"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jpe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png"/><Relationship Id="rId21" Type="http://schemas.openxmlformats.org/officeDocument/2006/relationships/image" Target="../media/image40.png"/><Relationship Id="rId22" Type="http://schemas.openxmlformats.org/officeDocument/2006/relationships/image" Target="../media/image41.png"/><Relationship Id="rId23" Type="http://schemas.openxmlformats.org/officeDocument/2006/relationships/image" Target="../media/image42.png"/><Relationship Id="rId24" Type="http://schemas.openxmlformats.org/officeDocument/2006/relationships/image" Target="../media/image43.png"/><Relationship Id="rId25" Type="http://schemas.openxmlformats.org/officeDocument/2006/relationships/image" Target="../media/image44.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6.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67.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0.png"/><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A History of the </a:t>
            </a:r>
            <a:r>
              <a:rPr lang="en-US" dirty="0" err="1" smtClean="0"/>
              <a:t>TeraGrid</a:t>
            </a:r>
            <a:r>
              <a:rPr lang="en-US" dirty="0" smtClean="0"/>
              <a:t> Science Gateway Program:</a:t>
            </a:r>
            <a:br>
              <a:rPr lang="en-US" dirty="0" smtClean="0"/>
            </a:br>
            <a:r>
              <a:rPr lang="en-US" sz="2400" i="1" dirty="0" smtClean="0"/>
              <a:t>A Personal View</a:t>
            </a:r>
            <a:br>
              <a:rPr lang="en-US" sz="2400" i="1" dirty="0" smtClean="0"/>
            </a:br>
            <a:endParaRPr lang="en-US" sz="2400" i="1" dirty="0"/>
          </a:p>
        </p:txBody>
      </p:sp>
      <p:sp>
        <p:nvSpPr>
          <p:cNvPr id="4" name="Subtitle 3"/>
          <p:cNvSpPr>
            <a:spLocks noGrp="1"/>
          </p:cNvSpPr>
          <p:nvPr>
            <p:ph type="subTitle" idx="1"/>
          </p:nvPr>
        </p:nvSpPr>
        <p:spPr/>
        <p:txBody>
          <a:bodyPr/>
          <a:lstStyle/>
          <a:p>
            <a:r>
              <a:rPr lang="en-US" dirty="0" smtClean="0"/>
              <a:t>Nancy Wilkins-Diehr</a:t>
            </a:r>
          </a:p>
          <a:p>
            <a:r>
              <a:rPr lang="en-US" dirty="0" err="1" smtClean="0"/>
              <a:t>wilkinsn@sdsc.edu</a:t>
            </a:r>
            <a:endParaRPr lang="en-US" dirty="0"/>
          </a:p>
        </p:txBody>
      </p:sp>
      <p:sp>
        <p:nvSpPr>
          <p:cNvPr id="2051" name="Footer Placeholder 4"/>
          <p:cNvSpPr>
            <a:spLocks noGrp="1"/>
          </p:cNvSpPr>
          <p:nvPr>
            <p:ph type="ftr" sz="quarter" idx="11"/>
          </p:nvPr>
        </p:nvSpPr>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r>
              <a:rPr lang="en-US" smtClean="0"/>
              <a:t>GCE11, November 18, 2011</a:t>
            </a: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GCE11, November 18, 2011</a:t>
            </a:r>
            <a:endParaRPr lang="en-US"/>
          </a:p>
        </p:txBody>
      </p:sp>
      <p:sp>
        <p:nvSpPr>
          <p:cNvPr id="72706" name="Rectangle 2"/>
          <p:cNvSpPr>
            <a:spLocks noGrp="1" noChangeArrowheads="1"/>
          </p:cNvSpPr>
          <p:nvPr>
            <p:ph type="title"/>
          </p:nvPr>
        </p:nvSpPr>
        <p:spPr/>
        <p:txBody>
          <a:bodyPr/>
          <a:lstStyle/>
          <a:p>
            <a:r>
              <a:rPr lang="en-US" dirty="0"/>
              <a:t>Gateways Primer </a:t>
            </a:r>
            <a:r>
              <a:rPr lang="en-US" dirty="0" smtClean="0"/>
              <a:t>Outline</a:t>
            </a:r>
            <a:br>
              <a:rPr lang="en-US" dirty="0" smtClean="0"/>
            </a:br>
            <a:r>
              <a:rPr lang="en-US" sz="1800" dirty="0" smtClean="0"/>
              <a:t>Basis for later documentation, thanks </a:t>
            </a:r>
            <a:r>
              <a:rPr lang="en-US" sz="1800" dirty="0" err="1" smtClean="0"/>
              <a:t>Anurag</a:t>
            </a:r>
            <a:r>
              <a:rPr lang="en-US" sz="1800" dirty="0" smtClean="0"/>
              <a:t> Shankar</a:t>
            </a:r>
            <a:endParaRPr lang="en-US" sz="1800" dirty="0"/>
          </a:p>
        </p:txBody>
      </p:sp>
      <p:sp>
        <p:nvSpPr>
          <p:cNvPr id="72707" name="Rectangle 3"/>
          <p:cNvSpPr>
            <a:spLocks noGrp="1" noChangeArrowheads="1"/>
          </p:cNvSpPr>
          <p:nvPr>
            <p:ph type="body" sz="half" idx="1"/>
          </p:nvPr>
        </p:nvSpPr>
        <p:spPr/>
        <p:txBody>
          <a:bodyPr/>
          <a:lstStyle/>
          <a:p>
            <a:pPr>
              <a:lnSpc>
                <a:spcPct val="80000"/>
              </a:lnSpc>
            </a:pPr>
            <a:r>
              <a:rPr lang="en-US" sz="1200"/>
              <a:t>1. Introduction</a:t>
            </a:r>
          </a:p>
          <a:p>
            <a:pPr>
              <a:lnSpc>
                <a:spcPct val="80000"/>
              </a:lnSpc>
            </a:pPr>
            <a:r>
              <a:rPr lang="en-US" sz="1200"/>
              <a:t>2. Science Gateway in Context </a:t>
            </a:r>
          </a:p>
          <a:p>
            <a:pPr lvl="1">
              <a:lnSpc>
                <a:spcPct val="80000"/>
              </a:lnSpc>
            </a:pPr>
            <a:r>
              <a:rPr lang="en-US" sz="1000"/>
              <a:t>a. Science Gateway (SGW) Definition(s) </a:t>
            </a:r>
          </a:p>
          <a:p>
            <a:pPr lvl="1">
              <a:lnSpc>
                <a:spcPct val="80000"/>
              </a:lnSpc>
            </a:pPr>
            <a:r>
              <a:rPr lang="en-US" sz="1000"/>
              <a:t>b. Science Gateway user modes </a:t>
            </a:r>
          </a:p>
          <a:p>
            <a:pPr lvl="1">
              <a:lnSpc>
                <a:spcPct val="80000"/>
              </a:lnSpc>
            </a:pPr>
            <a:r>
              <a:rPr lang="en-US" sz="1000"/>
              <a:t>c. Distinction between SGW and other TeraGrid user modes </a:t>
            </a:r>
          </a:p>
          <a:p>
            <a:pPr>
              <a:lnSpc>
                <a:spcPct val="80000"/>
              </a:lnSpc>
            </a:pPr>
            <a:r>
              <a:rPr lang="en-US" sz="1200"/>
              <a:t>3. Components of a Science Gateway </a:t>
            </a:r>
          </a:p>
          <a:p>
            <a:pPr lvl="1">
              <a:lnSpc>
                <a:spcPct val="80000"/>
              </a:lnSpc>
            </a:pPr>
            <a:r>
              <a:rPr lang="en-US" sz="1000"/>
              <a:t>a. User Model </a:t>
            </a:r>
          </a:p>
          <a:p>
            <a:pPr lvl="1">
              <a:lnSpc>
                <a:spcPct val="80000"/>
              </a:lnSpc>
            </a:pPr>
            <a:r>
              <a:rPr lang="en-US" sz="1000"/>
              <a:t>b. Gateway targeted community </a:t>
            </a:r>
          </a:p>
          <a:p>
            <a:pPr lvl="1">
              <a:lnSpc>
                <a:spcPct val="80000"/>
              </a:lnSpc>
            </a:pPr>
            <a:r>
              <a:rPr lang="en-US" sz="1000"/>
              <a:t>c. Gateway Services </a:t>
            </a:r>
          </a:p>
          <a:p>
            <a:pPr lvl="1">
              <a:lnSpc>
                <a:spcPct val="80000"/>
              </a:lnSpc>
            </a:pPr>
            <a:r>
              <a:rPr lang="en-US" sz="1000"/>
              <a:t>d. Integration with TeraGrid external resources (data collections, services, …) </a:t>
            </a:r>
          </a:p>
          <a:p>
            <a:pPr lvl="1">
              <a:lnSpc>
                <a:spcPct val="80000"/>
              </a:lnSpc>
            </a:pPr>
            <a:r>
              <a:rPr lang="en-US" sz="1000"/>
              <a:t>e. Organizational and administrative structure </a:t>
            </a:r>
          </a:p>
          <a:p>
            <a:pPr>
              <a:lnSpc>
                <a:spcPct val="80000"/>
              </a:lnSpc>
            </a:pPr>
            <a:r>
              <a:rPr lang="en-US" sz="1200"/>
              <a:t>4. TeraGrid services and policies available for Science Gateways </a:t>
            </a:r>
          </a:p>
          <a:p>
            <a:pPr lvl="1">
              <a:lnSpc>
                <a:spcPct val="80000"/>
              </a:lnSpc>
            </a:pPr>
            <a:r>
              <a:rPr lang="en-US" sz="1000"/>
              <a:t>a. Portal middleware tools (user portal and other portal tools) </a:t>
            </a:r>
          </a:p>
          <a:p>
            <a:pPr lvl="1">
              <a:lnSpc>
                <a:spcPct val="80000"/>
              </a:lnSpc>
            </a:pPr>
            <a:r>
              <a:rPr lang="en-US" sz="1000"/>
              <a:t>b. Account Management (user models, community accounts, ) </a:t>
            </a:r>
          </a:p>
          <a:p>
            <a:pPr lvl="1">
              <a:lnSpc>
                <a:spcPct val="80000"/>
              </a:lnSpc>
            </a:pPr>
            <a:r>
              <a:rPr lang="en-US" sz="1000"/>
              <a:t>c. Security environment (security models) </a:t>
            </a:r>
          </a:p>
          <a:p>
            <a:pPr lvl="1">
              <a:lnSpc>
                <a:spcPct val="80000"/>
              </a:lnSpc>
            </a:pPr>
            <a:r>
              <a:rPr lang="en-US" sz="1000"/>
              <a:t>d. Web Services </a:t>
            </a:r>
          </a:p>
          <a:p>
            <a:pPr lvl="1">
              <a:lnSpc>
                <a:spcPct val="80000"/>
              </a:lnSpc>
            </a:pPr>
            <a:r>
              <a:rPr lang="en-US" sz="1000"/>
              <a:t>e. Scheduling services (and meta-scheduling) </a:t>
            </a:r>
          </a:p>
          <a:p>
            <a:pPr lvl="1">
              <a:lnSpc>
                <a:spcPct val="80000"/>
              </a:lnSpc>
            </a:pPr>
            <a:r>
              <a:rPr lang="en-US" sz="1000"/>
              <a:t>f. Community accounts and allocations </a:t>
            </a:r>
          </a:p>
          <a:p>
            <a:pPr lvl="1">
              <a:lnSpc>
                <a:spcPct val="80000"/>
              </a:lnSpc>
            </a:pPr>
            <a:r>
              <a:rPr lang="en-US" sz="1000"/>
              <a:t>g. Community Software Areas </a:t>
            </a:r>
          </a:p>
          <a:p>
            <a:pPr lvl="1">
              <a:lnSpc>
                <a:spcPct val="80000"/>
              </a:lnSpc>
            </a:pPr>
            <a:r>
              <a:rPr lang="en-US" sz="1000"/>
              <a:t>h. All traditional TeraGrid services and resources </a:t>
            </a:r>
          </a:p>
          <a:p>
            <a:pPr lvl="1">
              <a:lnSpc>
                <a:spcPct val="80000"/>
              </a:lnSpc>
            </a:pPr>
            <a:r>
              <a:rPr lang="en-US" sz="1000"/>
              <a:t>i. Ability to propose additional services and how that would interact with TeraGrid operations </a:t>
            </a:r>
          </a:p>
        </p:txBody>
      </p:sp>
      <p:sp>
        <p:nvSpPr>
          <p:cNvPr id="72708" name="Rectangle 4"/>
          <p:cNvSpPr>
            <a:spLocks noGrp="1" noChangeArrowheads="1"/>
          </p:cNvSpPr>
          <p:nvPr>
            <p:ph type="body" sz="half" idx="2"/>
          </p:nvPr>
        </p:nvSpPr>
        <p:spPr/>
        <p:txBody>
          <a:bodyPr/>
          <a:lstStyle/>
          <a:p>
            <a:pPr>
              <a:lnSpc>
                <a:spcPct val="80000"/>
              </a:lnSpc>
            </a:pPr>
            <a:r>
              <a:rPr lang="en-US" sz="1200"/>
              <a:t>5. Responsibilities and Requirements for Science Gateways </a:t>
            </a:r>
          </a:p>
          <a:p>
            <a:pPr lvl="1">
              <a:lnSpc>
                <a:spcPct val="80000"/>
              </a:lnSpc>
            </a:pPr>
            <a:r>
              <a:rPr lang="en-US" sz="1000"/>
              <a:t>a. Interaction with and compatibility with TeraGrid communities </a:t>
            </a:r>
          </a:p>
          <a:p>
            <a:pPr lvl="1">
              <a:lnSpc>
                <a:spcPct val="80000"/>
              </a:lnSpc>
            </a:pPr>
            <a:r>
              <a:rPr lang="en-US" sz="1000"/>
              <a:t>b. Control procedures </a:t>
            </a:r>
          </a:p>
          <a:p>
            <a:pPr lvl="2">
              <a:lnSpc>
                <a:spcPct val="80000"/>
              </a:lnSpc>
            </a:pPr>
            <a:r>
              <a:rPr lang="en-US" sz="900"/>
              <a:t>i. Community user identification and tracking (map TeraGrid usage to Portal user)  </a:t>
            </a:r>
          </a:p>
          <a:p>
            <a:pPr lvl="2">
              <a:lnSpc>
                <a:spcPct val="80000"/>
              </a:lnSpc>
            </a:pPr>
            <a:r>
              <a:rPr lang="en-US" sz="900"/>
              <a:t>ii. Use monitoring and reporting </a:t>
            </a:r>
          </a:p>
          <a:p>
            <a:pPr lvl="2">
              <a:lnSpc>
                <a:spcPct val="80000"/>
              </a:lnSpc>
            </a:pPr>
            <a:r>
              <a:rPr lang="en-US" sz="900"/>
              <a:t>iii. Security and trust </a:t>
            </a:r>
          </a:p>
          <a:p>
            <a:pPr lvl="2">
              <a:lnSpc>
                <a:spcPct val="80000"/>
              </a:lnSpc>
            </a:pPr>
            <a:r>
              <a:rPr lang="en-US" sz="900"/>
              <a:t>iv. Appropriate use </a:t>
            </a:r>
          </a:p>
          <a:p>
            <a:pPr>
              <a:lnSpc>
                <a:spcPct val="80000"/>
              </a:lnSpc>
            </a:pPr>
            <a:r>
              <a:rPr lang="en-US" sz="1200"/>
              <a:t>6. How to get started </a:t>
            </a:r>
          </a:p>
          <a:p>
            <a:pPr lvl="1">
              <a:lnSpc>
                <a:spcPct val="80000"/>
              </a:lnSpc>
            </a:pPr>
            <a:r>
              <a:rPr lang="en-US" sz="1000"/>
              <a:t>a. Existing resources </a:t>
            </a:r>
          </a:p>
          <a:p>
            <a:pPr lvl="2">
              <a:lnSpc>
                <a:spcPct val="80000"/>
              </a:lnSpc>
            </a:pPr>
            <a:r>
              <a:rPr lang="en-US" sz="900"/>
              <a:t>i. Publication references </a:t>
            </a:r>
          </a:p>
          <a:p>
            <a:pPr lvl="2">
              <a:lnSpc>
                <a:spcPct val="80000"/>
              </a:lnSpc>
            </a:pPr>
            <a:r>
              <a:rPr lang="en-US" sz="900"/>
              <a:t>ii. Web areas with more details </a:t>
            </a:r>
          </a:p>
          <a:p>
            <a:pPr lvl="2">
              <a:lnSpc>
                <a:spcPct val="80000"/>
              </a:lnSpc>
            </a:pPr>
            <a:r>
              <a:rPr lang="en-US" sz="900"/>
              <a:t>iii. Online tutorials </a:t>
            </a:r>
          </a:p>
          <a:p>
            <a:pPr lvl="2">
              <a:lnSpc>
                <a:spcPct val="80000"/>
              </a:lnSpc>
            </a:pPr>
            <a:r>
              <a:rPr lang="en-US" sz="900"/>
              <a:t>iv. Upcoming presentations and tutorials </a:t>
            </a:r>
          </a:p>
          <a:p>
            <a:pPr lvl="1">
              <a:lnSpc>
                <a:spcPct val="80000"/>
              </a:lnSpc>
            </a:pPr>
            <a:r>
              <a:rPr lang="en-US" sz="1000"/>
              <a:t>b. Who to contact for initial discussions </a:t>
            </a:r>
          </a:p>
          <a:p>
            <a:pPr lvl="1">
              <a:lnSpc>
                <a:spcPct val="80000"/>
              </a:lnSpc>
            </a:pPr>
            <a:r>
              <a:rPr lang="en-US" sz="1000"/>
              <a:t>c. How to propose a new Gateway </a:t>
            </a:r>
          </a:p>
          <a:p>
            <a:pPr lvl="1">
              <a:lnSpc>
                <a:spcPct val="80000"/>
              </a:lnSpc>
            </a:pPr>
            <a:r>
              <a:rPr lang="en-US" sz="1000"/>
              <a:t>d. How to integrate with TeraGrid Gateways efforts. </a:t>
            </a:r>
          </a:p>
          <a:p>
            <a:pPr lvl="1">
              <a:lnSpc>
                <a:spcPct val="80000"/>
              </a:lnSpc>
            </a:pPr>
            <a:r>
              <a:rPr lang="en-US" sz="1000"/>
              <a:t>e. How to obtain a resource allocation </a:t>
            </a:r>
          </a:p>
          <a:p>
            <a:pPr>
              <a:lnSpc>
                <a:spcPct val="80000"/>
              </a:lnSpc>
            </a:pPr>
            <a:endParaRPr lang="en-US" sz="1200"/>
          </a:p>
          <a:p>
            <a:pPr>
              <a:lnSpc>
                <a:spcPct val="80000"/>
              </a:lnSpc>
            </a:pPr>
            <a:endParaRPr lang="en-US" sz="1200"/>
          </a:p>
          <a:p>
            <a:pPr>
              <a:lnSpc>
                <a:spcPct val="80000"/>
              </a:lnSpc>
            </a:pPr>
            <a:endParaRPr lang="en-US" sz="1200"/>
          </a:p>
          <a:p>
            <a:pPr>
              <a:lnSpc>
                <a:spcPct val="80000"/>
              </a:lnSpc>
            </a:pPr>
            <a:endParaRPr lang="en-US" sz="1200"/>
          </a:p>
        </p:txBody>
      </p:sp>
    </p:spTree>
    <p:extLst>
      <p:ext uri="{BB962C8B-B14F-4D97-AF65-F5344CB8AC3E}">
        <p14:creationId xmlns:p14="http://schemas.microsoft.com/office/powerpoint/2010/main" val="30681349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2 years in, we’re ready for production</a:t>
            </a:r>
            <a:endParaRPr lang="en-US" dirty="0"/>
          </a:p>
        </p:txBody>
      </p:sp>
      <p:sp>
        <p:nvSpPr>
          <p:cNvPr id="7" name="Content Placeholder 6"/>
          <p:cNvSpPr>
            <a:spLocks noGrp="1"/>
          </p:cNvSpPr>
          <p:nvPr>
            <p:ph idx="1"/>
          </p:nvPr>
        </p:nvSpPr>
        <p:spPr/>
        <p:txBody>
          <a:bodyPr/>
          <a:lstStyle/>
          <a:p>
            <a:r>
              <a:rPr lang="en-US" dirty="0" smtClean="0"/>
              <a:t>Production-quality infrastructure and services</a:t>
            </a:r>
          </a:p>
          <a:p>
            <a:r>
              <a:rPr lang="en-US" dirty="0" smtClean="0"/>
              <a:t>Ready to support allocated users</a:t>
            </a:r>
          </a:p>
          <a:p>
            <a:r>
              <a:rPr lang="en-US" dirty="0" smtClean="0"/>
              <a:t>Front-end development funded and performed by science communities</a:t>
            </a:r>
          </a:p>
          <a:p>
            <a:pPr lvl="1"/>
            <a:r>
              <a:rPr lang="en-US" dirty="0" err="1" smtClean="0"/>
              <a:t>TeraGrid</a:t>
            </a:r>
            <a:r>
              <a:rPr lang="en-US" dirty="0" smtClean="0"/>
              <a:t> staff provide back-end integration and TG-specific support</a:t>
            </a:r>
          </a:p>
          <a:p>
            <a:pPr lvl="2"/>
            <a:r>
              <a:rPr lang="en-US" dirty="0" smtClean="0"/>
              <a:t>Help desk gateway expertise as well as longer term collaborations</a:t>
            </a:r>
          </a:p>
          <a:p>
            <a:pPr lvl="1"/>
            <a:r>
              <a:rPr lang="en-US" dirty="0" smtClean="0"/>
              <a:t>But, we begin to see early examples of sustainability challenges</a:t>
            </a:r>
          </a:p>
          <a:p>
            <a:r>
              <a:rPr lang="en-US" dirty="0" smtClean="0"/>
              <a:t>What about the initial 10 projects?</a:t>
            </a:r>
          </a:p>
          <a:p>
            <a:pPr lvl="1"/>
            <a:r>
              <a:rPr lang="en-US" dirty="0" smtClean="0"/>
              <a:t>Many remained production gateways</a:t>
            </a:r>
          </a:p>
          <a:p>
            <a:pPr lvl="1"/>
            <a:r>
              <a:rPr lang="en-US" dirty="0" smtClean="0"/>
              <a:t>Some did not pan out due to lack of source code access</a:t>
            </a:r>
          </a:p>
          <a:p>
            <a:pPr lvl="1"/>
            <a:r>
              <a:rPr lang="en-US" dirty="0" smtClean="0"/>
              <a:t>Others did not pan out as originally envisioned, but led to other useful capabilities like SPRUCE</a:t>
            </a:r>
          </a:p>
          <a:p>
            <a:pPr lvl="1"/>
            <a:r>
              <a:rPr lang="en-US" dirty="0" smtClean="0"/>
              <a:t>Still others foreshadowed the need for services like the Quarry gateway hosting service</a:t>
            </a:r>
            <a:endParaRPr lang="en-US" dirty="0"/>
          </a:p>
        </p:txBody>
      </p:sp>
      <p:sp>
        <p:nvSpPr>
          <p:cNvPr id="5" name="Footer Placeholder 4"/>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8115035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7"/>
          <p:cNvPicPr>
            <a:picLocks noChangeAspect="1" noChangeArrowheads="1"/>
          </p:cNvPicPr>
          <p:nvPr/>
        </p:nvPicPr>
        <p:blipFill>
          <a:blip r:embed="rId3">
            <a:extLst>
              <a:ext uri="{28A0092B-C50C-407E-A947-70E740481C1C}">
                <a14:useLocalDpi xmlns:a14="http://schemas.microsoft.com/office/drawing/2010/main" val="0"/>
              </a:ext>
            </a:extLst>
          </a:blip>
          <a:srcRect l="22667" t="16667" r="37334" b="25000"/>
          <a:stretch>
            <a:fillRect/>
          </a:stretch>
        </p:blipFill>
        <p:spPr bwMode="auto">
          <a:xfrm>
            <a:off x="152400" y="3352800"/>
            <a:ext cx="28082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p:txBody>
          <a:bodyPr/>
          <a:lstStyle/>
          <a:p>
            <a:r>
              <a:rPr lang="en-US" dirty="0" smtClean="0">
                <a:latin typeface="Verdana" charset="0"/>
              </a:rPr>
              <a:t>7 years of gateway talks</a:t>
            </a:r>
            <a:endParaRPr lang="en-US" dirty="0">
              <a:latin typeface="Verdana" charset="0"/>
            </a:endParaRPr>
          </a:p>
        </p:txBody>
      </p:sp>
      <p:sp>
        <p:nvSpPr>
          <p:cNvPr id="717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eaLnBrk="1" hangingPunct="1"/>
            <a:r>
              <a:rPr lang="en-US" sz="1400" smtClean="0">
                <a:solidFill>
                  <a:srgbClr val="53657A"/>
                </a:solidFill>
                <a:latin typeface="Arial" charset="0"/>
              </a:rPr>
              <a:t>GCE11, November 18, 2011</a:t>
            </a:r>
            <a:endParaRPr lang="en-US" sz="1400">
              <a:solidFill>
                <a:srgbClr val="53657A"/>
              </a:solidFill>
              <a:latin typeface="Arial" charset="0"/>
            </a:endParaRPr>
          </a:p>
        </p:txBody>
      </p:sp>
      <p:pic>
        <p:nvPicPr>
          <p:cNvPr id="5" name="Picture 7"/>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33400" y="1143000"/>
            <a:ext cx="2370138" cy="1447800"/>
          </a:xfrm>
          <a:noFill/>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24000"/>
            <a:ext cx="27686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810000"/>
            <a:ext cx="19431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l="13203" t="1523" r="13152" b="1436"/>
          <a:stretch>
            <a:fillRect/>
          </a:stretch>
        </p:blipFill>
        <p:spPr bwMode="auto">
          <a:xfrm>
            <a:off x="457200" y="4114800"/>
            <a:ext cx="176212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888" y="1143000"/>
            <a:ext cx="201771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1143000"/>
            <a:ext cx="2995613"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2743200"/>
            <a:ext cx="262255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2667000"/>
            <a:ext cx="1955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gateway.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3581400"/>
            <a:ext cx="18319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6600" y="4648200"/>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0800" y="41148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1676400"/>
            <a:ext cx="2794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2438400"/>
            <a:ext cx="30448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67200" y="2667000"/>
            <a:ext cx="26304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nodeType="afterGroup">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nodeType="afterGroup">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nodeType="afterGroup">
                            <p:stCondLst>
                              <p:cond delay="8000"/>
                            </p:stCondLst>
                            <p:childTnLst>
                              <p:par>
                                <p:cTn id="32" presetID="1" presetClass="entr" presetSubtype="0" fill="hold" nodeType="afterEffect">
                                  <p:stCondLst>
                                    <p:cond delay="100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nodeType="afterGroup">
                            <p:stCondLst>
                              <p:cond delay="9000"/>
                            </p:stCondLst>
                            <p:childTnLst>
                              <p:par>
                                <p:cTn id="35" presetID="1"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nodeType="afterGroup">
                            <p:stCondLst>
                              <p:cond delay="10000"/>
                            </p:stCondLst>
                            <p:childTnLst>
                              <p:par>
                                <p:cTn id="38" presetID="1" presetClass="entr" presetSubtype="0" fill="hold" nodeType="afterEffect">
                                  <p:stCondLst>
                                    <p:cond delay="100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nodeType="afterGroup">
                            <p:stCondLst>
                              <p:cond delay="11000"/>
                            </p:stCondLst>
                            <p:childTnLst>
                              <p:par>
                                <p:cTn id="41" presetID="1" presetClass="entr" presetSubtype="0" fill="hold" nodeType="afterEffect">
                                  <p:stCondLst>
                                    <p:cond delay="10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nodeType="afterGroup">
                            <p:stCondLst>
                              <p:cond delay="12000"/>
                            </p:stCondLst>
                            <p:childTnLst>
                              <p:par>
                                <p:cTn id="44" presetID="1" presetClass="entr" presetSubtype="0" fill="hold" nodeType="afterEffect">
                                  <p:stCondLst>
                                    <p:cond delay="100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nodeType="afterGroup">
                            <p:stCondLst>
                              <p:cond delay="13000"/>
                            </p:stCondLst>
                            <p:childTnLst>
                              <p:par>
                                <p:cTn id="47" presetID="1" presetClass="entr" presetSubtype="0" fill="hold" nodeType="afterEffect">
                                  <p:stCondLst>
                                    <p:cond delay="100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build a gateway in a day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37228240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eaLnBrk="1" hangingPunct="1"/>
            <a:r>
              <a:rPr lang="en-US" sz="1400" smtClean="0">
                <a:solidFill>
                  <a:srgbClr val="53657A"/>
                </a:solidFill>
                <a:latin typeface="Arial" charset="0"/>
              </a:rPr>
              <a:t>GCE11, November 18, 2011</a:t>
            </a:r>
            <a:endParaRPr lang="en-US" sz="1400">
              <a:solidFill>
                <a:srgbClr val="53657A"/>
              </a:solidFill>
              <a:latin typeface="Arial" charset="0"/>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514600"/>
            <a:ext cx="14287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74320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429000"/>
            <a:ext cx="19907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95400"/>
            <a:ext cx="8382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038600"/>
            <a:ext cx="18478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953000"/>
            <a:ext cx="12954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2667000"/>
            <a:ext cx="1066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5257800"/>
            <a:ext cx="6858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572000"/>
            <a:ext cx="273843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7"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838200"/>
            <a:ext cx="1076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8"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5029200"/>
            <a:ext cx="7715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0" name="Picture 22"/>
          <p:cNvPicPr>
            <a:picLocks noGrp="1" noChangeAspect="1" noChangeArrowheads="1"/>
          </p:cNvPicPr>
          <p:nvPr>
            <p:ph idx="1"/>
          </p:nvPr>
        </p:nvPicPr>
        <p:blipFill>
          <a:blip r:embed="rId13">
            <a:extLst>
              <a:ext uri="{28A0092B-C50C-407E-A947-70E740481C1C}">
                <a14:useLocalDpi xmlns:a14="http://schemas.microsoft.com/office/drawing/2010/main" val="0"/>
              </a:ext>
            </a:extLst>
          </a:blip>
          <a:srcRect/>
          <a:stretch>
            <a:fillRect/>
          </a:stretch>
        </p:blipFill>
        <p:spPr>
          <a:xfrm>
            <a:off x="1066800" y="838200"/>
            <a:ext cx="1811338" cy="1466850"/>
          </a:xfrm>
          <a:noFill/>
        </p:spPr>
      </p:pic>
      <p:pic>
        <p:nvPicPr>
          <p:cNvPr id="48151"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609600"/>
            <a:ext cx="2371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9000" y="2133600"/>
            <a:ext cx="752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1143000"/>
            <a:ext cx="1143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2"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29200" y="1371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8800" y="259080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1600" y="3581400"/>
            <a:ext cx="14001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276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3" name="Picture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77000" y="1905000"/>
            <a:ext cx="6191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15250" y="533400"/>
            <a:ext cx="14287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2" name="Picture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19600" y="4114800"/>
            <a:ext cx="762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15200" y="2133600"/>
            <a:ext cx="91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 name="Title 30"/>
          <p:cNvSpPr>
            <a:spLocks noGrp="1"/>
          </p:cNvSpPr>
          <p:nvPr>
            <p:ph type="title"/>
          </p:nvPr>
        </p:nvSpPr>
        <p:spPr/>
        <p:txBody>
          <a:bodyPr/>
          <a:lstStyle/>
          <a:p>
            <a:r>
              <a:rPr lang="en-US" dirty="0" smtClean="0">
                <a:latin typeface="Verdana" charset="0"/>
              </a:rPr>
              <a:t>7 years of </a:t>
            </a:r>
            <a:r>
              <a:rPr lang="en-US" dirty="0">
                <a:latin typeface="Verdana" charset="0"/>
              </a:rPr>
              <a:t>great </a:t>
            </a:r>
            <a:r>
              <a:rPr lang="en-US" dirty="0" smtClean="0">
                <a:latin typeface="Verdana" charset="0"/>
              </a:rPr>
              <a:t>staff </a:t>
            </a:r>
            <a:r>
              <a:rPr lang="en-US" dirty="0">
                <a:latin typeface="Verdana" charset="0"/>
              </a:rPr>
              <a:t>– thank you!!</a:t>
            </a:r>
          </a:p>
        </p:txBody>
      </p:sp>
      <p:pic>
        <p:nvPicPr>
          <p:cNvPr id="48149" name="Picture 2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14600" y="2514600"/>
            <a:ext cx="7048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8150"/>
                                        </p:tgtEl>
                                        <p:attrNameLst>
                                          <p:attrName>style.visibility</p:attrName>
                                        </p:attrNameLst>
                                      </p:cBhvr>
                                      <p:to>
                                        <p:strVal val="visible"/>
                                      </p:to>
                                    </p:set>
                                    <p:animEffect transition="in" filter="dissolve">
                                      <p:cBhvr>
                                        <p:cTn id="7" dur="1000"/>
                                        <p:tgtEl>
                                          <p:spTgt spid="48150"/>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48133"/>
                                        </p:tgtEl>
                                        <p:attrNameLst>
                                          <p:attrName>style.visibility</p:attrName>
                                        </p:attrNameLst>
                                      </p:cBhvr>
                                      <p:to>
                                        <p:strVal val="visible"/>
                                      </p:to>
                                    </p:set>
                                    <p:animEffect transition="in" filter="dissolve">
                                      <p:cBhvr>
                                        <p:cTn id="11" dur="1000"/>
                                        <p:tgtEl>
                                          <p:spTgt spid="48133"/>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48154"/>
                                        </p:tgtEl>
                                        <p:attrNameLst>
                                          <p:attrName>style.visibility</p:attrName>
                                        </p:attrNameLst>
                                      </p:cBhvr>
                                      <p:to>
                                        <p:strVal val="visible"/>
                                      </p:to>
                                    </p:set>
                                    <p:animEffect transition="in" filter="dissolve">
                                      <p:cBhvr>
                                        <p:cTn id="15" dur="1000"/>
                                        <p:tgtEl>
                                          <p:spTgt spid="48154"/>
                                        </p:tgtEl>
                                      </p:cBhvr>
                                    </p:animEffect>
                                  </p:childTnLst>
                                </p:cTn>
                              </p:par>
                            </p:childTnLst>
                          </p:cTn>
                        </p:par>
                        <p:par>
                          <p:cTn id="16" fill="hold" nodeType="afterGroup">
                            <p:stCondLst>
                              <p:cond delay="3000"/>
                            </p:stCondLst>
                            <p:childTnLst>
                              <p:par>
                                <p:cTn id="17" presetID="9" presetClass="entr" presetSubtype="0" fill="hold" nodeType="afterEffect">
                                  <p:stCondLst>
                                    <p:cond delay="0"/>
                                  </p:stCondLst>
                                  <p:childTnLst>
                                    <p:set>
                                      <p:cBhvr>
                                        <p:cTn id="18" dur="1" fill="hold">
                                          <p:stCondLst>
                                            <p:cond delay="0"/>
                                          </p:stCondLst>
                                        </p:cTn>
                                        <p:tgtEl>
                                          <p:spTgt spid="48146"/>
                                        </p:tgtEl>
                                        <p:attrNameLst>
                                          <p:attrName>style.visibility</p:attrName>
                                        </p:attrNameLst>
                                      </p:cBhvr>
                                      <p:to>
                                        <p:strVal val="visible"/>
                                      </p:to>
                                    </p:set>
                                    <p:animEffect transition="in" filter="dissolve">
                                      <p:cBhvr>
                                        <p:cTn id="19" dur="1000"/>
                                        <p:tgtEl>
                                          <p:spTgt spid="48146"/>
                                        </p:tgtEl>
                                      </p:cBhvr>
                                    </p:animEffect>
                                  </p:childTnLst>
                                </p:cTn>
                              </p:par>
                            </p:childTnLst>
                          </p:cTn>
                        </p:par>
                        <p:par>
                          <p:cTn id="20" fill="hold" nodeType="afterGroup">
                            <p:stCondLst>
                              <p:cond delay="4000"/>
                            </p:stCondLst>
                            <p:childTnLst>
                              <p:par>
                                <p:cTn id="21" presetID="9" presetClass="entr" presetSubtype="0" fill="hold" nodeType="afterEffect">
                                  <p:stCondLst>
                                    <p:cond delay="0"/>
                                  </p:stCondLst>
                                  <p:childTnLst>
                                    <p:set>
                                      <p:cBhvr>
                                        <p:cTn id="22" dur="1" fill="hold">
                                          <p:stCondLst>
                                            <p:cond delay="0"/>
                                          </p:stCondLst>
                                        </p:cTn>
                                        <p:tgtEl>
                                          <p:spTgt spid="48131"/>
                                        </p:tgtEl>
                                        <p:attrNameLst>
                                          <p:attrName>style.visibility</p:attrName>
                                        </p:attrNameLst>
                                      </p:cBhvr>
                                      <p:to>
                                        <p:strVal val="visible"/>
                                      </p:to>
                                    </p:set>
                                    <p:animEffect transition="in" filter="dissolve">
                                      <p:cBhvr>
                                        <p:cTn id="23" dur="1000"/>
                                        <p:tgtEl>
                                          <p:spTgt spid="48131"/>
                                        </p:tgtEl>
                                      </p:cBhvr>
                                    </p:animEffect>
                                  </p:childTnLst>
                                </p:cTn>
                              </p:par>
                            </p:childTnLst>
                          </p:cTn>
                        </p:par>
                        <p:par>
                          <p:cTn id="24" fill="hold" nodeType="afterGroup">
                            <p:stCondLst>
                              <p:cond delay="5000"/>
                            </p:stCondLst>
                            <p:childTnLst>
                              <p:par>
                                <p:cTn id="25" presetID="9" presetClass="entr" presetSubtype="0" fill="hold" nodeType="afterEffect">
                                  <p:stCondLst>
                                    <p:cond delay="0"/>
                                  </p:stCondLst>
                                  <p:childTnLst>
                                    <p:set>
                                      <p:cBhvr>
                                        <p:cTn id="26" dur="1" fill="hold">
                                          <p:stCondLst>
                                            <p:cond delay="0"/>
                                          </p:stCondLst>
                                        </p:cTn>
                                        <p:tgtEl>
                                          <p:spTgt spid="48132"/>
                                        </p:tgtEl>
                                        <p:attrNameLst>
                                          <p:attrName>style.visibility</p:attrName>
                                        </p:attrNameLst>
                                      </p:cBhvr>
                                      <p:to>
                                        <p:strVal val="visible"/>
                                      </p:to>
                                    </p:set>
                                    <p:animEffect transition="in" filter="dissolve">
                                      <p:cBhvr>
                                        <p:cTn id="27" dur="1000"/>
                                        <p:tgtEl>
                                          <p:spTgt spid="48132"/>
                                        </p:tgtEl>
                                      </p:cBhvr>
                                    </p:animEffect>
                                  </p:childTnLst>
                                </p:cTn>
                              </p:par>
                            </p:childTnLst>
                          </p:cTn>
                        </p:par>
                        <p:par>
                          <p:cTn id="28" fill="hold" nodeType="afterGroup">
                            <p:stCondLst>
                              <p:cond delay="6000"/>
                            </p:stCondLst>
                            <p:childTnLst>
                              <p:par>
                                <p:cTn id="29" presetID="9" presetClass="entr" presetSubtype="0" fill="hold" nodeType="afterEffect">
                                  <p:stCondLst>
                                    <p:cond delay="0"/>
                                  </p:stCondLst>
                                  <p:childTnLst>
                                    <p:set>
                                      <p:cBhvr>
                                        <p:cTn id="30" dur="1" fill="hold">
                                          <p:stCondLst>
                                            <p:cond delay="0"/>
                                          </p:stCondLst>
                                        </p:cTn>
                                        <p:tgtEl>
                                          <p:spTgt spid="48144"/>
                                        </p:tgtEl>
                                        <p:attrNameLst>
                                          <p:attrName>style.visibility</p:attrName>
                                        </p:attrNameLst>
                                      </p:cBhvr>
                                      <p:to>
                                        <p:strVal val="visible"/>
                                      </p:to>
                                    </p:set>
                                    <p:animEffect transition="in" filter="dissolve">
                                      <p:cBhvr>
                                        <p:cTn id="31" dur="1000"/>
                                        <p:tgtEl>
                                          <p:spTgt spid="48144"/>
                                        </p:tgtEl>
                                      </p:cBhvr>
                                    </p:animEffect>
                                  </p:childTnLst>
                                </p:cTn>
                              </p:par>
                            </p:childTnLst>
                          </p:cTn>
                        </p:par>
                        <p:par>
                          <p:cTn id="32" fill="hold" nodeType="afterGroup">
                            <p:stCondLst>
                              <p:cond delay="7000"/>
                            </p:stCondLst>
                            <p:childTnLst>
                              <p:par>
                                <p:cTn id="33" presetID="9" presetClass="entr" presetSubtype="0" fill="hold" nodeType="afterEffect">
                                  <p:stCondLst>
                                    <p:cond delay="0"/>
                                  </p:stCondLst>
                                  <p:childTnLst>
                                    <p:set>
                                      <p:cBhvr>
                                        <p:cTn id="34" dur="1" fill="hold">
                                          <p:stCondLst>
                                            <p:cond delay="0"/>
                                          </p:stCondLst>
                                        </p:cTn>
                                        <p:tgtEl>
                                          <p:spTgt spid="48152"/>
                                        </p:tgtEl>
                                        <p:attrNameLst>
                                          <p:attrName>style.visibility</p:attrName>
                                        </p:attrNameLst>
                                      </p:cBhvr>
                                      <p:to>
                                        <p:strVal val="visible"/>
                                      </p:to>
                                    </p:set>
                                    <p:animEffect transition="in" filter="dissolve">
                                      <p:cBhvr>
                                        <p:cTn id="35" dur="1000"/>
                                        <p:tgtEl>
                                          <p:spTgt spid="48152"/>
                                        </p:tgtEl>
                                      </p:cBhvr>
                                    </p:animEffect>
                                  </p:childTnLst>
                                </p:cTn>
                              </p:par>
                            </p:childTnLst>
                          </p:cTn>
                        </p:par>
                        <p:par>
                          <p:cTn id="36" fill="hold" nodeType="afterGroup">
                            <p:stCondLst>
                              <p:cond delay="8000"/>
                            </p:stCondLst>
                            <p:childTnLst>
                              <p:par>
                                <p:cTn id="37" presetID="9" presetClass="entr" presetSubtype="0" fill="hold" nodeType="afterEffect">
                                  <p:stCondLst>
                                    <p:cond delay="0"/>
                                  </p:stCondLst>
                                  <p:childTnLst>
                                    <p:set>
                                      <p:cBhvr>
                                        <p:cTn id="38" dur="1" fill="hold">
                                          <p:stCondLst>
                                            <p:cond delay="0"/>
                                          </p:stCondLst>
                                        </p:cTn>
                                        <p:tgtEl>
                                          <p:spTgt spid="48139"/>
                                        </p:tgtEl>
                                        <p:attrNameLst>
                                          <p:attrName>style.visibility</p:attrName>
                                        </p:attrNameLst>
                                      </p:cBhvr>
                                      <p:to>
                                        <p:strVal val="visible"/>
                                      </p:to>
                                    </p:set>
                                    <p:animEffect transition="in" filter="dissolve">
                                      <p:cBhvr>
                                        <p:cTn id="39" dur="1000"/>
                                        <p:tgtEl>
                                          <p:spTgt spid="48139"/>
                                        </p:tgtEl>
                                      </p:cBhvr>
                                    </p:animEffect>
                                  </p:childTnLst>
                                </p:cTn>
                              </p:par>
                            </p:childTnLst>
                          </p:cTn>
                        </p:par>
                        <p:par>
                          <p:cTn id="40" fill="hold" nodeType="afterGroup">
                            <p:stCondLst>
                              <p:cond delay="9000"/>
                            </p:stCondLst>
                            <p:childTnLst>
                              <p:par>
                                <p:cTn id="41" presetID="9" presetClass="entr" presetSubtype="0" fill="hold" nodeType="afterEffect">
                                  <p:stCondLst>
                                    <p:cond delay="0"/>
                                  </p:stCondLst>
                                  <p:childTnLst>
                                    <p:set>
                                      <p:cBhvr>
                                        <p:cTn id="42" dur="1" fill="hold">
                                          <p:stCondLst>
                                            <p:cond delay="0"/>
                                          </p:stCondLst>
                                        </p:cTn>
                                        <p:tgtEl>
                                          <p:spTgt spid="48145"/>
                                        </p:tgtEl>
                                        <p:attrNameLst>
                                          <p:attrName>style.visibility</p:attrName>
                                        </p:attrNameLst>
                                      </p:cBhvr>
                                      <p:to>
                                        <p:strVal val="visible"/>
                                      </p:to>
                                    </p:set>
                                    <p:animEffect transition="in" filter="dissolve">
                                      <p:cBhvr>
                                        <p:cTn id="43" dur="1000"/>
                                        <p:tgtEl>
                                          <p:spTgt spid="48145"/>
                                        </p:tgtEl>
                                      </p:cBhvr>
                                    </p:animEffect>
                                  </p:childTnLst>
                                </p:cTn>
                              </p:par>
                            </p:childTnLst>
                          </p:cTn>
                        </p:par>
                        <p:par>
                          <p:cTn id="44" fill="hold" nodeType="afterGroup">
                            <p:stCondLst>
                              <p:cond delay="10000"/>
                            </p:stCondLst>
                            <p:childTnLst>
                              <p:par>
                                <p:cTn id="45" presetID="9" presetClass="entr" presetSubtype="0" fill="hold" nodeType="afterEffect">
                                  <p:stCondLst>
                                    <p:cond delay="0"/>
                                  </p:stCondLst>
                                  <p:childTnLst>
                                    <p:set>
                                      <p:cBhvr>
                                        <p:cTn id="46" dur="1" fill="hold">
                                          <p:stCondLst>
                                            <p:cond delay="0"/>
                                          </p:stCondLst>
                                        </p:cTn>
                                        <p:tgtEl>
                                          <p:spTgt spid="48151"/>
                                        </p:tgtEl>
                                        <p:attrNameLst>
                                          <p:attrName>style.visibility</p:attrName>
                                        </p:attrNameLst>
                                      </p:cBhvr>
                                      <p:to>
                                        <p:strVal val="visible"/>
                                      </p:to>
                                    </p:set>
                                    <p:animEffect transition="in" filter="dissolve">
                                      <p:cBhvr>
                                        <p:cTn id="47" dur="1000"/>
                                        <p:tgtEl>
                                          <p:spTgt spid="48151"/>
                                        </p:tgtEl>
                                      </p:cBhvr>
                                    </p:animEffect>
                                  </p:childTnLst>
                                </p:cTn>
                              </p:par>
                            </p:childTnLst>
                          </p:cTn>
                        </p:par>
                        <p:par>
                          <p:cTn id="48" fill="hold" nodeType="afterGroup">
                            <p:stCondLst>
                              <p:cond delay="11000"/>
                            </p:stCondLst>
                            <p:childTnLst>
                              <p:par>
                                <p:cTn id="49" presetID="9" presetClass="entr" presetSubtype="0" fill="hold" nodeType="afterEffect">
                                  <p:stCondLst>
                                    <p:cond delay="0"/>
                                  </p:stCondLst>
                                  <p:childTnLst>
                                    <p:set>
                                      <p:cBhvr>
                                        <p:cTn id="50" dur="1" fill="hold">
                                          <p:stCondLst>
                                            <p:cond delay="0"/>
                                          </p:stCondLst>
                                        </p:cTn>
                                        <p:tgtEl>
                                          <p:spTgt spid="48141"/>
                                        </p:tgtEl>
                                        <p:attrNameLst>
                                          <p:attrName>style.visibility</p:attrName>
                                        </p:attrNameLst>
                                      </p:cBhvr>
                                      <p:to>
                                        <p:strVal val="visible"/>
                                      </p:to>
                                    </p:set>
                                    <p:animEffect transition="in" filter="dissolve">
                                      <p:cBhvr>
                                        <p:cTn id="51" dur="1000"/>
                                        <p:tgtEl>
                                          <p:spTgt spid="48141"/>
                                        </p:tgtEl>
                                      </p:cBhvr>
                                    </p:animEffect>
                                  </p:childTnLst>
                                </p:cTn>
                              </p:par>
                            </p:childTnLst>
                          </p:cTn>
                        </p:par>
                        <p:par>
                          <p:cTn id="52" fill="hold" nodeType="afterGroup">
                            <p:stCondLst>
                              <p:cond delay="12000"/>
                            </p:stCondLst>
                            <p:childTnLst>
                              <p:par>
                                <p:cTn id="53" presetID="9" presetClass="entr" presetSubtype="0" fill="hold" nodeType="afterEffect">
                                  <p:stCondLst>
                                    <p:cond delay="0"/>
                                  </p:stCondLst>
                                  <p:childTnLst>
                                    <p:set>
                                      <p:cBhvr>
                                        <p:cTn id="54" dur="1" fill="hold">
                                          <p:stCondLst>
                                            <p:cond delay="0"/>
                                          </p:stCondLst>
                                        </p:cTn>
                                        <p:tgtEl>
                                          <p:spTgt spid="48136"/>
                                        </p:tgtEl>
                                        <p:attrNameLst>
                                          <p:attrName>style.visibility</p:attrName>
                                        </p:attrNameLst>
                                      </p:cBhvr>
                                      <p:to>
                                        <p:strVal val="visible"/>
                                      </p:to>
                                    </p:set>
                                    <p:animEffect transition="in" filter="dissolve">
                                      <p:cBhvr>
                                        <p:cTn id="55" dur="1000"/>
                                        <p:tgtEl>
                                          <p:spTgt spid="48136"/>
                                        </p:tgtEl>
                                      </p:cBhvr>
                                    </p:animEffect>
                                  </p:childTnLst>
                                </p:cTn>
                              </p:par>
                            </p:childTnLst>
                          </p:cTn>
                        </p:par>
                        <p:par>
                          <p:cTn id="56" fill="hold" nodeType="afterGroup">
                            <p:stCondLst>
                              <p:cond delay="13000"/>
                            </p:stCondLst>
                            <p:childTnLst>
                              <p:par>
                                <p:cTn id="57" presetID="9" presetClass="entr" presetSubtype="0" fill="hold" nodeType="afterEffect">
                                  <p:stCondLst>
                                    <p:cond delay="0"/>
                                  </p:stCondLst>
                                  <p:childTnLst>
                                    <p:set>
                                      <p:cBhvr>
                                        <p:cTn id="58" dur="1" fill="hold">
                                          <p:stCondLst>
                                            <p:cond delay="0"/>
                                          </p:stCondLst>
                                        </p:cTn>
                                        <p:tgtEl>
                                          <p:spTgt spid="48148"/>
                                        </p:tgtEl>
                                        <p:attrNameLst>
                                          <p:attrName>style.visibility</p:attrName>
                                        </p:attrNameLst>
                                      </p:cBhvr>
                                      <p:to>
                                        <p:strVal val="visible"/>
                                      </p:to>
                                    </p:set>
                                    <p:animEffect transition="in" filter="dissolve">
                                      <p:cBhvr>
                                        <p:cTn id="59" dur="1000"/>
                                        <p:tgtEl>
                                          <p:spTgt spid="48148"/>
                                        </p:tgtEl>
                                      </p:cBhvr>
                                    </p:animEffect>
                                  </p:childTnLst>
                                </p:cTn>
                              </p:par>
                            </p:childTnLst>
                          </p:cTn>
                        </p:par>
                        <p:par>
                          <p:cTn id="60" fill="hold" nodeType="afterGroup">
                            <p:stCondLst>
                              <p:cond delay="14000"/>
                            </p:stCondLst>
                            <p:childTnLst>
                              <p:par>
                                <p:cTn id="61" presetID="9" presetClass="entr" presetSubtype="0" fill="hold" nodeType="afterEffect">
                                  <p:stCondLst>
                                    <p:cond delay="0"/>
                                  </p:stCondLst>
                                  <p:childTnLst>
                                    <p:set>
                                      <p:cBhvr>
                                        <p:cTn id="62" dur="1" fill="hold">
                                          <p:stCondLst>
                                            <p:cond delay="0"/>
                                          </p:stCondLst>
                                        </p:cTn>
                                        <p:tgtEl>
                                          <p:spTgt spid="48138"/>
                                        </p:tgtEl>
                                        <p:attrNameLst>
                                          <p:attrName>style.visibility</p:attrName>
                                        </p:attrNameLst>
                                      </p:cBhvr>
                                      <p:to>
                                        <p:strVal val="visible"/>
                                      </p:to>
                                    </p:set>
                                    <p:animEffect transition="in" filter="dissolve">
                                      <p:cBhvr>
                                        <p:cTn id="63" dur="1000"/>
                                        <p:tgtEl>
                                          <p:spTgt spid="48138"/>
                                        </p:tgtEl>
                                      </p:cBhvr>
                                    </p:animEffect>
                                  </p:childTnLst>
                                </p:cTn>
                              </p:par>
                            </p:childTnLst>
                          </p:cTn>
                        </p:par>
                        <p:par>
                          <p:cTn id="64" fill="hold" nodeType="afterGroup">
                            <p:stCondLst>
                              <p:cond delay="15000"/>
                            </p:stCondLst>
                            <p:childTnLst>
                              <p:par>
                                <p:cTn id="65" presetID="9" presetClass="entr" presetSubtype="0" fill="hold" nodeType="afterEffect">
                                  <p:stCondLst>
                                    <p:cond delay="0"/>
                                  </p:stCondLst>
                                  <p:childTnLst>
                                    <p:set>
                                      <p:cBhvr>
                                        <p:cTn id="66" dur="1" fill="hold">
                                          <p:stCondLst>
                                            <p:cond delay="0"/>
                                          </p:stCondLst>
                                        </p:cTn>
                                        <p:tgtEl>
                                          <p:spTgt spid="48137"/>
                                        </p:tgtEl>
                                        <p:attrNameLst>
                                          <p:attrName>style.visibility</p:attrName>
                                        </p:attrNameLst>
                                      </p:cBhvr>
                                      <p:to>
                                        <p:strVal val="visible"/>
                                      </p:to>
                                    </p:set>
                                    <p:animEffect transition="in" filter="dissolve">
                                      <p:cBhvr>
                                        <p:cTn id="67" dur="1000"/>
                                        <p:tgtEl>
                                          <p:spTgt spid="48137"/>
                                        </p:tgtEl>
                                      </p:cBhvr>
                                    </p:animEffect>
                                  </p:childTnLst>
                                </p:cTn>
                              </p:par>
                            </p:childTnLst>
                          </p:cTn>
                        </p:par>
                        <p:par>
                          <p:cTn id="68" fill="hold" nodeType="afterGroup">
                            <p:stCondLst>
                              <p:cond delay="16000"/>
                            </p:stCondLst>
                            <p:childTnLst>
                              <p:par>
                                <p:cTn id="69" presetID="9" presetClass="entr" presetSubtype="0" fill="hold" nodeType="afterEffect">
                                  <p:stCondLst>
                                    <p:cond delay="0"/>
                                  </p:stCondLst>
                                  <p:childTnLst>
                                    <p:set>
                                      <p:cBhvr>
                                        <p:cTn id="70" dur="1" fill="hold">
                                          <p:stCondLst>
                                            <p:cond delay="0"/>
                                          </p:stCondLst>
                                        </p:cTn>
                                        <p:tgtEl>
                                          <p:spTgt spid="48143"/>
                                        </p:tgtEl>
                                        <p:attrNameLst>
                                          <p:attrName>style.visibility</p:attrName>
                                        </p:attrNameLst>
                                      </p:cBhvr>
                                      <p:to>
                                        <p:strVal val="visible"/>
                                      </p:to>
                                    </p:set>
                                    <p:animEffect transition="in" filter="dissolve">
                                      <p:cBhvr>
                                        <p:cTn id="71" dur="1000"/>
                                        <p:tgtEl>
                                          <p:spTgt spid="48143"/>
                                        </p:tgtEl>
                                      </p:cBhvr>
                                    </p:animEffect>
                                  </p:childTnLst>
                                </p:cTn>
                              </p:par>
                            </p:childTnLst>
                          </p:cTn>
                        </p:par>
                        <p:par>
                          <p:cTn id="72" fill="hold" nodeType="afterGroup">
                            <p:stCondLst>
                              <p:cond delay="17000"/>
                            </p:stCondLst>
                            <p:childTnLst>
                              <p:par>
                                <p:cTn id="73" presetID="9" presetClass="entr" presetSubtype="0" fill="hold" nodeType="afterEffect">
                                  <p:stCondLst>
                                    <p:cond delay="0"/>
                                  </p:stCondLst>
                                  <p:childTnLst>
                                    <p:set>
                                      <p:cBhvr>
                                        <p:cTn id="74" dur="1" fill="hold">
                                          <p:stCondLst>
                                            <p:cond delay="0"/>
                                          </p:stCondLst>
                                        </p:cTn>
                                        <p:tgtEl>
                                          <p:spTgt spid="48135"/>
                                        </p:tgtEl>
                                        <p:attrNameLst>
                                          <p:attrName>style.visibility</p:attrName>
                                        </p:attrNameLst>
                                      </p:cBhvr>
                                      <p:to>
                                        <p:strVal val="visible"/>
                                      </p:to>
                                    </p:set>
                                    <p:animEffect transition="in" filter="dissolve">
                                      <p:cBhvr>
                                        <p:cTn id="75" dur="1000"/>
                                        <p:tgtEl>
                                          <p:spTgt spid="48135"/>
                                        </p:tgtEl>
                                      </p:cBhvr>
                                    </p:animEffect>
                                  </p:childTnLst>
                                </p:cTn>
                              </p:par>
                            </p:childTnLst>
                          </p:cTn>
                        </p:par>
                        <p:par>
                          <p:cTn id="76" fill="hold" nodeType="afterGroup">
                            <p:stCondLst>
                              <p:cond delay="18000"/>
                            </p:stCondLst>
                            <p:childTnLst>
                              <p:par>
                                <p:cTn id="77" presetID="9" presetClass="entr" presetSubtype="0" fill="hold" nodeType="afterEffect">
                                  <p:stCondLst>
                                    <p:cond delay="0"/>
                                  </p:stCondLst>
                                  <p:childTnLst>
                                    <p:set>
                                      <p:cBhvr>
                                        <p:cTn id="78" dur="1" fill="hold">
                                          <p:stCondLst>
                                            <p:cond delay="0"/>
                                          </p:stCondLst>
                                        </p:cTn>
                                        <p:tgtEl>
                                          <p:spTgt spid="48147"/>
                                        </p:tgtEl>
                                        <p:attrNameLst>
                                          <p:attrName>style.visibility</p:attrName>
                                        </p:attrNameLst>
                                      </p:cBhvr>
                                      <p:to>
                                        <p:strVal val="visible"/>
                                      </p:to>
                                    </p:set>
                                    <p:animEffect transition="in" filter="dissolve">
                                      <p:cBhvr>
                                        <p:cTn id="79" dur="1000"/>
                                        <p:tgtEl>
                                          <p:spTgt spid="48147"/>
                                        </p:tgtEl>
                                      </p:cBhvr>
                                    </p:animEffect>
                                  </p:childTnLst>
                                </p:cTn>
                              </p:par>
                            </p:childTnLst>
                          </p:cTn>
                        </p:par>
                        <p:par>
                          <p:cTn id="80" fill="hold" nodeType="afterGroup">
                            <p:stCondLst>
                              <p:cond delay="19000"/>
                            </p:stCondLst>
                            <p:childTnLst>
                              <p:par>
                                <p:cTn id="81" presetID="9" presetClass="entr" presetSubtype="0" fill="hold" nodeType="afterEffect">
                                  <p:stCondLst>
                                    <p:cond delay="0"/>
                                  </p:stCondLst>
                                  <p:childTnLst>
                                    <p:set>
                                      <p:cBhvr>
                                        <p:cTn id="82" dur="1" fill="hold">
                                          <p:stCondLst>
                                            <p:cond delay="0"/>
                                          </p:stCondLst>
                                        </p:cTn>
                                        <p:tgtEl>
                                          <p:spTgt spid="48140"/>
                                        </p:tgtEl>
                                        <p:attrNameLst>
                                          <p:attrName>style.visibility</p:attrName>
                                        </p:attrNameLst>
                                      </p:cBhvr>
                                      <p:to>
                                        <p:strVal val="visible"/>
                                      </p:to>
                                    </p:set>
                                    <p:animEffect transition="in" filter="dissolve">
                                      <p:cBhvr>
                                        <p:cTn id="83" dur="1000"/>
                                        <p:tgtEl>
                                          <p:spTgt spid="48140"/>
                                        </p:tgtEl>
                                      </p:cBhvr>
                                    </p:animEffect>
                                  </p:childTnLst>
                                </p:cTn>
                              </p:par>
                            </p:childTnLst>
                          </p:cTn>
                        </p:par>
                        <p:par>
                          <p:cTn id="84" fill="hold" nodeType="afterGroup">
                            <p:stCondLst>
                              <p:cond delay="20000"/>
                            </p:stCondLst>
                            <p:childTnLst>
                              <p:par>
                                <p:cTn id="85" presetID="9" presetClass="entr" presetSubtype="0" fill="hold" nodeType="afterEffect">
                                  <p:stCondLst>
                                    <p:cond delay="0"/>
                                  </p:stCondLst>
                                  <p:childTnLst>
                                    <p:set>
                                      <p:cBhvr>
                                        <p:cTn id="86" dur="1" fill="hold">
                                          <p:stCondLst>
                                            <p:cond delay="0"/>
                                          </p:stCondLst>
                                        </p:cTn>
                                        <p:tgtEl>
                                          <p:spTgt spid="48142"/>
                                        </p:tgtEl>
                                        <p:attrNameLst>
                                          <p:attrName>style.visibility</p:attrName>
                                        </p:attrNameLst>
                                      </p:cBhvr>
                                      <p:to>
                                        <p:strVal val="visible"/>
                                      </p:to>
                                    </p:set>
                                    <p:animEffect transition="in" filter="dissolve">
                                      <p:cBhvr>
                                        <p:cTn id="87" dur="1000"/>
                                        <p:tgtEl>
                                          <p:spTgt spid="48142"/>
                                        </p:tgtEl>
                                      </p:cBhvr>
                                    </p:animEffect>
                                  </p:childTnLst>
                                </p:cTn>
                              </p:par>
                            </p:childTnLst>
                          </p:cTn>
                        </p:par>
                        <p:par>
                          <p:cTn id="88" fill="hold" nodeType="afterGroup">
                            <p:stCondLst>
                              <p:cond delay="21000"/>
                            </p:stCondLst>
                            <p:childTnLst>
                              <p:par>
                                <p:cTn id="89" presetID="9" presetClass="entr" presetSubtype="0" fill="hold" nodeType="afterEffect">
                                  <p:stCondLst>
                                    <p:cond delay="0"/>
                                  </p:stCondLst>
                                  <p:childTnLst>
                                    <p:set>
                                      <p:cBhvr>
                                        <p:cTn id="90" dur="1" fill="hold">
                                          <p:stCondLst>
                                            <p:cond delay="0"/>
                                          </p:stCondLst>
                                        </p:cTn>
                                        <p:tgtEl>
                                          <p:spTgt spid="48149"/>
                                        </p:tgtEl>
                                        <p:attrNameLst>
                                          <p:attrName>style.visibility</p:attrName>
                                        </p:attrNameLst>
                                      </p:cBhvr>
                                      <p:to>
                                        <p:strVal val="visible"/>
                                      </p:to>
                                    </p:set>
                                    <p:animEffect transition="in" filter="dissolve">
                                      <p:cBhvr>
                                        <p:cTn id="91" dur="1000"/>
                                        <p:tgtEl>
                                          <p:spTgt spid="48149"/>
                                        </p:tgtEl>
                                      </p:cBhvr>
                                    </p:animEffect>
                                  </p:childTnLst>
                                </p:cTn>
                              </p:par>
                            </p:childTnLst>
                          </p:cTn>
                        </p:par>
                        <p:par>
                          <p:cTn id="92" fill="hold" nodeType="afterGroup">
                            <p:stCondLst>
                              <p:cond delay="22000"/>
                            </p:stCondLst>
                            <p:childTnLst>
                              <p:par>
                                <p:cTn id="93" presetID="9" presetClass="entr" presetSubtype="0" fill="hold" nodeType="afterEffect">
                                  <p:stCondLst>
                                    <p:cond delay="0"/>
                                  </p:stCondLst>
                                  <p:childTnLst>
                                    <p:set>
                                      <p:cBhvr>
                                        <p:cTn id="94" dur="1" fill="hold">
                                          <p:stCondLst>
                                            <p:cond delay="0"/>
                                          </p:stCondLst>
                                        </p:cTn>
                                        <p:tgtEl>
                                          <p:spTgt spid="48134"/>
                                        </p:tgtEl>
                                        <p:attrNameLst>
                                          <p:attrName>style.visibility</p:attrName>
                                        </p:attrNameLst>
                                      </p:cBhvr>
                                      <p:to>
                                        <p:strVal val="visible"/>
                                      </p:to>
                                    </p:set>
                                    <p:animEffect transition="in" filter="dissolve">
                                      <p:cBhvr>
                                        <p:cTn id="95" dur="1000"/>
                                        <p:tgtEl>
                                          <p:spTgt spid="48134"/>
                                        </p:tgtEl>
                                      </p:cBhvr>
                                    </p:animEffect>
                                  </p:childTnLst>
                                </p:cTn>
                              </p:par>
                            </p:childTnLst>
                          </p:cTn>
                        </p:par>
                        <p:par>
                          <p:cTn id="96" fill="hold" nodeType="afterGroup">
                            <p:stCondLst>
                              <p:cond delay="23000"/>
                            </p:stCondLst>
                            <p:childTnLst>
                              <p:par>
                                <p:cTn id="97" presetID="9" presetClass="entr" presetSubtype="0" fill="hold" nodeType="afterEffect">
                                  <p:stCondLst>
                                    <p:cond delay="0"/>
                                  </p:stCondLst>
                                  <p:childTnLst>
                                    <p:set>
                                      <p:cBhvr>
                                        <p:cTn id="98" dur="1" fill="hold">
                                          <p:stCondLst>
                                            <p:cond delay="0"/>
                                          </p:stCondLst>
                                        </p:cTn>
                                        <p:tgtEl>
                                          <p:spTgt spid="48153"/>
                                        </p:tgtEl>
                                        <p:attrNameLst>
                                          <p:attrName>style.visibility</p:attrName>
                                        </p:attrNameLst>
                                      </p:cBhvr>
                                      <p:to>
                                        <p:strVal val="visible"/>
                                      </p:to>
                                    </p:set>
                                    <p:animEffect transition="in" filter="dissolve">
                                      <p:cBhvr>
                                        <p:cTn id="99" dur="1000"/>
                                        <p:tgtEl>
                                          <p:spTgt spid="48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143000"/>
            <a:ext cx="8534400" cy="5181600"/>
          </a:xfrm>
        </p:spPr>
        <p:txBody>
          <a:bodyPr/>
          <a:lstStyle/>
          <a:p>
            <a:endParaRPr lang="en-US" dirty="0"/>
          </a:p>
        </p:txBody>
      </p:sp>
      <p:sp>
        <p:nvSpPr>
          <p:cNvPr id="6146" name="Title 1"/>
          <p:cNvSpPr>
            <a:spLocks noGrp="1"/>
          </p:cNvSpPr>
          <p:nvPr>
            <p:ph type="title"/>
          </p:nvPr>
        </p:nvSpPr>
        <p:spPr/>
        <p:txBody>
          <a:bodyPr/>
          <a:lstStyle/>
          <a:p>
            <a:r>
              <a:rPr lang="en-US" dirty="0" smtClean="0">
                <a:latin typeface="Verdana" charset="0"/>
              </a:rPr>
              <a:t>Worldwide gateway activities</a:t>
            </a:r>
            <a:endParaRPr lang="en-US" dirty="0">
              <a:latin typeface="Verdana" charset="0"/>
            </a:endParaRPr>
          </a:p>
        </p:txBody>
      </p:sp>
      <p:sp>
        <p:nvSpPr>
          <p:cNvPr id="614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eaLnBrk="1" hangingPunct="1"/>
            <a:r>
              <a:rPr lang="en-US" sz="1400" smtClean="0">
                <a:solidFill>
                  <a:srgbClr val="53657A"/>
                </a:solidFill>
                <a:latin typeface="Arial" charset="0"/>
              </a:rPr>
              <a:t>GCE11, November 18, 2011</a:t>
            </a:r>
            <a:endParaRPr lang="en-US" sz="1400">
              <a:solidFill>
                <a:srgbClr val="53657A"/>
              </a:solidFill>
              <a:latin typeface="Arial" charset="0"/>
            </a:endParaRP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1254" t="15187" r="36050" b="48109"/>
          <a:stretch>
            <a:fillRect/>
          </a:stretch>
        </p:blipFill>
        <p:spPr bwMode="auto">
          <a:xfrm>
            <a:off x="4724400" y="1600200"/>
            <a:ext cx="3810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l="1328" t="14740" r="1755" b="63818"/>
          <a:stretch>
            <a:fillRect/>
          </a:stretch>
        </p:blipFill>
        <p:spPr bwMode="auto">
          <a:xfrm>
            <a:off x="152400" y="457200"/>
            <a:ext cx="5562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1"/>
          <p:cNvPicPr>
            <a:picLocks noChangeAspect="1" noChangeArrowheads="1"/>
          </p:cNvPicPr>
          <p:nvPr/>
        </p:nvPicPr>
        <p:blipFill>
          <a:blip r:embed="rId4">
            <a:extLst>
              <a:ext uri="{28A0092B-C50C-407E-A947-70E740481C1C}">
                <a14:useLocalDpi xmlns:a14="http://schemas.microsoft.com/office/drawing/2010/main" val="0"/>
              </a:ext>
            </a:extLst>
          </a:blip>
          <a:srcRect l="4292" t="15186" r="28444" b="65073"/>
          <a:stretch>
            <a:fillRect/>
          </a:stretch>
        </p:blipFill>
        <p:spPr bwMode="auto">
          <a:xfrm>
            <a:off x="304800" y="1981200"/>
            <a:ext cx="3581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3"/>
          <p:cNvPicPr>
            <a:picLocks noChangeAspect="1" noChangeArrowheads="1"/>
          </p:cNvPicPr>
          <p:nvPr/>
        </p:nvPicPr>
        <p:blipFill>
          <a:blip r:embed="rId5">
            <a:extLst>
              <a:ext uri="{28A0092B-C50C-407E-A947-70E740481C1C}">
                <a14:useLocalDpi xmlns:a14="http://schemas.microsoft.com/office/drawing/2010/main" val="0"/>
              </a:ext>
            </a:extLst>
          </a:blip>
          <a:srcRect l="1320" t="14725" r="990" b="38641"/>
          <a:stretch>
            <a:fillRect/>
          </a:stretch>
        </p:blipFill>
        <p:spPr bwMode="auto">
          <a:xfrm>
            <a:off x="228600" y="3124200"/>
            <a:ext cx="5638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9"/>
          <p:cNvPicPr>
            <a:picLocks noChangeAspect="1" noChangeArrowheads="1"/>
          </p:cNvPicPr>
          <p:nvPr/>
        </p:nvPicPr>
        <p:blipFill>
          <a:blip r:embed="rId6">
            <a:extLst>
              <a:ext uri="{28A0092B-C50C-407E-A947-70E740481C1C}">
                <a14:useLocalDpi xmlns:a14="http://schemas.microsoft.com/office/drawing/2010/main" val="0"/>
              </a:ext>
            </a:extLst>
          </a:blip>
          <a:srcRect l="13458" t="25388" r="14766" b="39705"/>
          <a:stretch>
            <a:fillRect/>
          </a:stretch>
        </p:blipFill>
        <p:spPr bwMode="auto">
          <a:xfrm>
            <a:off x="5334000" y="3962400"/>
            <a:ext cx="3657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29200" y="914400"/>
            <a:ext cx="3784600" cy="3810000"/>
          </a:xfrm>
          <a:prstGeom prst="rect">
            <a:avLst/>
          </a:prstGeom>
        </p:spPr>
      </p:pic>
      <p:sp>
        <p:nvSpPr>
          <p:cNvPr id="4098" name="Title 1"/>
          <p:cNvSpPr>
            <a:spLocks noGrp="1"/>
          </p:cNvSpPr>
          <p:nvPr>
            <p:ph type="title"/>
          </p:nvPr>
        </p:nvSpPr>
        <p:spPr/>
        <p:txBody>
          <a:bodyPr/>
          <a:lstStyle/>
          <a:p>
            <a:r>
              <a:rPr lang="en-US" dirty="0" smtClean="0">
                <a:latin typeface="Verdana" charset="0"/>
              </a:rPr>
              <a:t>7 years of gateways</a:t>
            </a:r>
            <a:endParaRPr lang="en-US" dirty="0">
              <a:latin typeface="Verdana" charset="0"/>
            </a:endParaRPr>
          </a:p>
        </p:txBody>
      </p:sp>
      <p:sp>
        <p:nvSpPr>
          <p:cNvPr id="4099"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eaLnBrk="1" hangingPunct="1"/>
            <a:r>
              <a:rPr lang="en-US" sz="1400" smtClean="0">
                <a:solidFill>
                  <a:srgbClr val="53657A"/>
                </a:solidFill>
                <a:latin typeface="Arial" charset="0"/>
              </a:rPr>
              <a:t>GCE11, November 18, 2011</a:t>
            </a:r>
            <a:endParaRPr lang="en-US" sz="1400">
              <a:solidFill>
                <a:srgbClr val="53657A"/>
              </a:solidFill>
              <a:latin typeface="Arial" charset="0"/>
            </a:endParaRPr>
          </a:p>
        </p:txBody>
      </p:sp>
      <p:pic>
        <p:nvPicPr>
          <p:cNvPr id="38914"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3733800"/>
            <a:ext cx="8534400" cy="673100"/>
          </a:xfrm>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495800"/>
            <a:ext cx="3943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524000"/>
            <a:ext cx="23907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5715000"/>
            <a:ext cx="7162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09800"/>
            <a:ext cx="9753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1447800"/>
            <a:ext cx="28575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2590800"/>
            <a:ext cx="685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2286000"/>
            <a:ext cx="347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a:stretch>
            <a:fillRect/>
          </a:stretch>
        </p:blipFill>
        <p:spPr>
          <a:xfrm>
            <a:off x="2362200" y="838200"/>
            <a:ext cx="5981700" cy="762000"/>
          </a:xfrm>
          <a:prstGeom prst="rect">
            <a:avLst/>
          </a:prstGeom>
        </p:spPr>
      </p:pic>
      <p:pic>
        <p:nvPicPr>
          <p:cNvPr id="27" name="Content Placeholder 7" descr="Screen shot 2011-11-15 at 6.33.07 PM.png"/>
          <p:cNvPicPr>
            <a:picLocks noChangeAspect="1"/>
          </p:cNvPicPr>
          <p:nvPr/>
        </p:nvPicPr>
        <p:blipFill rotWithShape="1">
          <a:blip r:embed="rId13">
            <a:extLst>
              <a:ext uri="{28A0092B-C50C-407E-A947-70E740481C1C}">
                <a14:useLocalDpi xmlns:a14="http://schemas.microsoft.com/office/drawing/2010/main" val="0"/>
              </a:ext>
            </a:extLst>
          </a:blip>
          <a:srcRect l="7738" t="16002" r="20982" b="66022"/>
          <a:stretch/>
        </p:blipFill>
        <p:spPr bwMode="auto">
          <a:xfrm>
            <a:off x="533400" y="2895600"/>
            <a:ext cx="60833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26" name="Content Placeholder 5" descr="Screen shot 2011-11-15 at 6.24.38 PM.png"/>
          <p:cNvPicPr>
            <a:picLocks noChangeAspect="1"/>
          </p:cNvPicPr>
          <p:nvPr/>
        </p:nvPicPr>
        <p:blipFill rotWithShape="1">
          <a:blip r:embed="rId14">
            <a:extLst>
              <a:ext uri="{28A0092B-C50C-407E-A947-70E740481C1C}">
                <a14:useLocalDpi xmlns:a14="http://schemas.microsoft.com/office/drawing/2010/main" val="0"/>
              </a:ext>
            </a:extLst>
          </a:blip>
          <a:srcRect l="4018" t="15023" r="52976" b="75793"/>
          <a:stretch/>
        </p:blipFill>
        <p:spPr bwMode="auto">
          <a:xfrm>
            <a:off x="152400" y="4800600"/>
            <a:ext cx="421694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38922"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3886200"/>
            <a:ext cx="75438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7"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9600" y="3505200"/>
            <a:ext cx="40481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Content Placeholder 5"/>
          <p:cNvPicPr>
            <a:picLocks noChangeAspect="1"/>
          </p:cNvPicPr>
          <p:nvPr/>
        </p:nvPicPr>
        <p:blipFill rotWithShape="1">
          <a:blip r:embed="rId17"/>
          <a:srcRect l="-2424" t="109687" r="2424" b="-269752"/>
          <a:stretch/>
        </p:blipFill>
        <p:spPr>
          <a:xfrm>
            <a:off x="1905000" y="3378200"/>
            <a:ext cx="4191000" cy="3098800"/>
          </a:xfrm>
          <a:prstGeom prst="rect">
            <a:avLst/>
          </a:prstGeom>
        </p:spPr>
      </p:pic>
      <p:pic>
        <p:nvPicPr>
          <p:cNvPr id="29" name="Content Placeholder 5"/>
          <p:cNvPicPr>
            <a:picLocks noChangeAspect="1"/>
          </p:cNvPicPr>
          <p:nvPr/>
        </p:nvPicPr>
        <p:blipFill rotWithShape="1">
          <a:blip r:embed="rId17"/>
          <a:srcRect t="4169" b="4169"/>
          <a:stretch/>
        </p:blipFill>
        <p:spPr>
          <a:xfrm>
            <a:off x="1295400" y="4800600"/>
            <a:ext cx="4191000" cy="1092200"/>
          </a:xfrm>
          <a:prstGeom prst="rect">
            <a:avLst/>
          </a:prstGeom>
        </p:spPr>
      </p:pic>
      <p:pic>
        <p:nvPicPr>
          <p:cNvPr id="30" name="Content Placeholder 7"/>
          <p:cNvPicPr>
            <a:picLocks noChangeAspect="1"/>
          </p:cNvPicPr>
          <p:nvPr/>
        </p:nvPicPr>
        <p:blipFill rotWithShape="1">
          <a:blip r:embed="rId18"/>
          <a:srcRect t="3248" b="3248"/>
          <a:stretch/>
        </p:blipFill>
        <p:spPr>
          <a:xfrm>
            <a:off x="1371600" y="2133600"/>
            <a:ext cx="4191000" cy="1168400"/>
          </a:xfrm>
          <a:prstGeom prst="rect">
            <a:avLst/>
          </a:prstGeom>
        </p:spPr>
      </p:pic>
      <p:pic>
        <p:nvPicPr>
          <p:cNvPr id="6" name="Picture 5"/>
          <p:cNvPicPr>
            <a:picLocks noChangeAspect="1"/>
          </p:cNvPicPr>
          <p:nvPr/>
        </p:nvPicPr>
        <p:blipFill>
          <a:blip r:embed="rId19"/>
          <a:stretch>
            <a:fillRect/>
          </a:stretch>
        </p:blipFill>
        <p:spPr>
          <a:xfrm>
            <a:off x="2133600" y="2895600"/>
            <a:ext cx="2235200" cy="1092200"/>
          </a:xfrm>
          <a:prstGeom prst="rect">
            <a:avLst/>
          </a:prstGeom>
        </p:spPr>
      </p:pic>
      <p:pic>
        <p:nvPicPr>
          <p:cNvPr id="7" name="Picture 6"/>
          <p:cNvPicPr>
            <a:picLocks noChangeAspect="1"/>
          </p:cNvPicPr>
          <p:nvPr/>
        </p:nvPicPr>
        <p:blipFill>
          <a:blip r:embed="rId20"/>
          <a:stretch>
            <a:fillRect/>
          </a:stretch>
        </p:blipFill>
        <p:spPr>
          <a:xfrm>
            <a:off x="5334000" y="4191000"/>
            <a:ext cx="3581400" cy="818918"/>
          </a:xfrm>
          <a:prstGeom prst="rect">
            <a:avLst/>
          </a:prstGeom>
        </p:spPr>
      </p:pic>
    </p:spTree>
    <p:extLst>
      <p:ext uri="{BB962C8B-B14F-4D97-AF65-F5344CB8AC3E}">
        <p14:creationId xmlns:p14="http://schemas.microsoft.com/office/powerpoint/2010/main" val="2527712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8922"/>
                                        </p:tgtEl>
                                        <p:attrNameLst>
                                          <p:attrName>style.visibility</p:attrName>
                                        </p:attrNameLst>
                                      </p:cBhvr>
                                      <p:to>
                                        <p:strVal val="visible"/>
                                      </p:to>
                                    </p:set>
                                  </p:childTnLst>
                                </p:cTn>
                              </p:par>
                            </p:childTnLst>
                          </p:cTn>
                        </p:par>
                      </p:childTnLst>
                    </p:cTn>
                  </p:par>
                  <p:par>
                    <p:cTn id="27" fill="hold">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8923"/>
                                        </p:tgtEl>
                                        <p:attrNameLst>
                                          <p:attrName>style.visibility</p:attrName>
                                        </p:attrNameLst>
                                      </p:cBhvr>
                                      <p:to>
                                        <p:strVal val="visible"/>
                                      </p:to>
                                    </p:set>
                                  </p:childTnLst>
                                </p:cTn>
                              </p:par>
                            </p:childTnLst>
                          </p:cTn>
                        </p:par>
                      </p:childTnLst>
                    </p:cTn>
                  </p:par>
                  <p:par>
                    <p:cTn id="31" fill="hold">
                      <p:stCondLst>
                        <p:cond delay="indefinite"/>
                      </p:stCondLst>
                      <p:childTnLst>
                        <p:par>
                          <p:cTn id="32" fill="hold" nodeType="after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8925"/>
                                        </p:tgtEl>
                                        <p:attrNameLst>
                                          <p:attrName>style.visibility</p:attrName>
                                        </p:attrNameLst>
                                      </p:cBhvr>
                                      <p:to>
                                        <p:strVal val="visible"/>
                                      </p:to>
                                    </p:set>
                                  </p:childTnLst>
                                </p:cTn>
                              </p:par>
                            </p:childTnLst>
                          </p:cTn>
                        </p:par>
                      </p:childTnLst>
                    </p:cTn>
                  </p:par>
                  <p:par>
                    <p:cTn id="35" fill="hold">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8927"/>
                                        </p:tgtEl>
                                        <p:attrNameLst>
                                          <p:attrName>style.visibility</p:attrName>
                                        </p:attrNameLst>
                                      </p:cBhvr>
                                      <p:to>
                                        <p:strVal val="visible"/>
                                      </p:to>
                                    </p:set>
                                  </p:childTnLst>
                                </p:cTn>
                              </p:par>
                            </p:childTnLst>
                          </p:cTn>
                        </p:par>
                      </p:childTnLst>
                    </p:cTn>
                  </p:par>
                  <p:par>
                    <p:cTn id="39" fill="hold">
                      <p:stCondLst>
                        <p:cond delay="indefinite"/>
                      </p:stCondLst>
                      <p:childTnLst>
                        <p:par>
                          <p:cTn id="40" fill="hold" nodeType="after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8928"/>
                                        </p:tgtEl>
                                        <p:attrNameLst>
                                          <p:attrName>style.visibility</p:attrName>
                                        </p:attrNameLst>
                                      </p:cBhvr>
                                      <p:to>
                                        <p:strVal val="visible"/>
                                      </p:to>
                                    </p:set>
                                  </p:childTnLst>
                                </p:cTn>
                              </p:par>
                            </p:childTnLst>
                          </p:cTn>
                        </p:par>
                      </p:childTnLst>
                    </p:cTn>
                  </p:par>
                  <p:par>
                    <p:cTn id="43" fill="hold">
                      <p:stCondLst>
                        <p:cond delay="indefinite"/>
                      </p:stCondLst>
                      <p:childTnLst>
                        <p:par>
                          <p:cTn id="44" fill="hold" nodeType="after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Gateway Program Infrastructure Highlights</a:t>
            </a:r>
            <a:endParaRPr lang="en-US" dirty="0"/>
          </a:p>
        </p:txBody>
      </p:sp>
      <p:sp>
        <p:nvSpPr>
          <p:cNvPr id="3" name="Content Placeholder 2"/>
          <p:cNvSpPr>
            <a:spLocks noGrp="1"/>
          </p:cNvSpPr>
          <p:nvPr>
            <p:ph idx="1"/>
          </p:nvPr>
        </p:nvSpPr>
        <p:spPr/>
        <p:txBody>
          <a:bodyPr/>
          <a:lstStyle/>
          <a:p>
            <a:r>
              <a:rPr lang="en-US" dirty="0" smtClean="0"/>
              <a:t>Quarry</a:t>
            </a:r>
          </a:p>
          <a:p>
            <a:r>
              <a:rPr lang="en-US" dirty="0" smtClean="0"/>
              <a:t>Helpdesk</a:t>
            </a:r>
          </a:p>
          <a:p>
            <a:r>
              <a:rPr lang="en-US" dirty="0" smtClean="0"/>
              <a:t>Contributions to stable grid environment</a:t>
            </a:r>
          </a:p>
          <a:p>
            <a:r>
              <a:rPr lang="en-US" dirty="0" smtClean="0"/>
              <a:t>Attribute-based authentication</a:t>
            </a:r>
          </a:p>
          <a:p>
            <a:r>
              <a:rPr lang="en-US" dirty="0" smtClean="0"/>
              <a:t>Career development</a:t>
            </a:r>
          </a:p>
          <a:p>
            <a:r>
              <a:rPr lang="en-US" dirty="0" smtClean="0"/>
              <a:t>Experience as incubator project with Apache</a:t>
            </a:r>
          </a:p>
          <a:p>
            <a:endParaRPr lang="en-US" dirty="0"/>
          </a:p>
        </p:txBody>
      </p:sp>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35684554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Gateway Program Lessons Learned</a:t>
            </a:r>
            <a:endParaRPr lang="en-US" dirty="0"/>
          </a:p>
        </p:txBody>
      </p:sp>
      <p:sp>
        <p:nvSpPr>
          <p:cNvPr id="3" name="Content Placeholder 2"/>
          <p:cNvSpPr>
            <a:spLocks noGrp="1"/>
          </p:cNvSpPr>
          <p:nvPr>
            <p:ph idx="1"/>
          </p:nvPr>
        </p:nvSpPr>
        <p:spPr/>
        <p:txBody>
          <a:bodyPr/>
          <a:lstStyle/>
          <a:p>
            <a:r>
              <a:rPr lang="en-US" sz="1800" dirty="0"/>
              <a:t>S</a:t>
            </a:r>
            <a:r>
              <a:rPr lang="en-US" sz="1800" dirty="0" smtClean="0"/>
              <a:t>tart with a focused set of customers</a:t>
            </a:r>
          </a:p>
          <a:p>
            <a:pPr lvl="1"/>
            <a:r>
              <a:rPr lang="en-US" sz="1600" dirty="0" smtClean="0"/>
              <a:t>Develops strong foundation for the program</a:t>
            </a:r>
          </a:p>
          <a:p>
            <a:pPr lvl="1"/>
            <a:r>
              <a:rPr lang="en-US" sz="1600" dirty="0" smtClean="0"/>
              <a:t>But be ready for evolution</a:t>
            </a:r>
          </a:p>
          <a:p>
            <a:pPr lvl="2"/>
            <a:r>
              <a:rPr lang="en-US" sz="1400" dirty="0" smtClean="0"/>
              <a:t>In our case this evolution was an expanded mission to help other projects once we had a working infrastructure</a:t>
            </a:r>
          </a:p>
          <a:p>
            <a:pPr lvl="2"/>
            <a:r>
              <a:rPr lang="en-US" sz="1400" dirty="0" smtClean="0"/>
              <a:t>This was a turning point in the program, focus on backend integration added clarity</a:t>
            </a:r>
          </a:p>
          <a:p>
            <a:pPr lvl="2"/>
            <a:r>
              <a:rPr lang="en-US" sz="1400" dirty="0" smtClean="0"/>
              <a:t>Documentation, tutorials, prebuilt VMs so others can help themselves</a:t>
            </a:r>
          </a:p>
          <a:p>
            <a:pPr lvl="1"/>
            <a:r>
              <a:rPr lang="en-US" sz="1600" dirty="0" smtClean="0"/>
              <a:t>Diversity of domains provided a unique opportunity for developers to interact</a:t>
            </a:r>
          </a:p>
          <a:p>
            <a:pPr lvl="2"/>
            <a:r>
              <a:rPr lang="en-US" sz="1400" dirty="0" smtClean="0"/>
              <a:t>Used project </a:t>
            </a:r>
            <a:r>
              <a:rPr lang="en-US" sz="1400" dirty="0" err="1" smtClean="0"/>
              <a:t>telecons</a:t>
            </a:r>
            <a:r>
              <a:rPr lang="en-US" sz="1400" dirty="0" smtClean="0"/>
              <a:t> to bring in interesting, relevant speakers</a:t>
            </a:r>
          </a:p>
          <a:p>
            <a:r>
              <a:rPr lang="en-US" sz="1800" dirty="0" smtClean="0"/>
              <a:t>Don’t be distracted by requirements where there is a very small user base</a:t>
            </a:r>
          </a:p>
          <a:p>
            <a:pPr lvl="1"/>
            <a:r>
              <a:rPr lang="en-US" sz="1600" dirty="0" smtClean="0"/>
              <a:t>Sometimes difficult to identify these a priori</a:t>
            </a:r>
          </a:p>
          <a:p>
            <a:r>
              <a:rPr lang="en-US" sz="1800" dirty="0" smtClean="0"/>
              <a:t>Document achievements so issues are not revisited</a:t>
            </a:r>
          </a:p>
          <a:p>
            <a:r>
              <a:rPr lang="en-US" sz="1800" dirty="0" smtClean="0"/>
              <a:t>Do few things, but do them well</a:t>
            </a:r>
          </a:p>
          <a:p>
            <a:pPr lvl="1"/>
            <a:r>
              <a:rPr lang="en-US" sz="1600" dirty="0" smtClean="0"/>
              <a:t>Takes a lot of momentum to create change, especially in a distributed environment</a:t>
            </a:r>
          </a:p>
          <a:p>
            <a:pPr lvl="2"/>
            <a:r>
              <a:rPr lang="en-US" sz="1400" dirty="0" smtClean="0"/>
              <a:t>Sometimes if you try to do too much, nothing will get achieved</a:t>
            </a:r>
          </a:p>
          <a:p>
            <a:r>
              <a:rPr lang="en-US" sz="1800" dirty="0" smtClean="0"/>
              <a:t>Exemplar projects show others that this can actually work for them too</a:t>
            </a:r>
            <a:endParaRPr lang="en-US" sz="1800" dirty="0"/>
          </a:p>
        </p:txBody>
      </p:sp>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23160397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successful gateway: lessons learned</a:t>
            </a:r>
            <a:endParaRPr lang="en-US" dirty="0"/>
          </a:p>
        </p:txBody>
      </p:sp>
      <p:sp>
        <p:nvSpPr>
          <p:cNvPr id="3" name="Content Placeholder 2"/>
          <p:cNvSpPr>
            <a:spLocks noGrp="1"/>
          </p:cNvSpPr>
          <p:nvPr>
            <p:ph idx="1"/>
          </p:nvPr>
        </p:nvSpPr>
        <p:spPr/>
        <p:txBody>
          <a:bodyPr/>
          <a:lstStyle/>
          <a:p>
            <a:r>
              <a:rPr lang="en-US" dirty="0" smtClean="0"/>
              <a:t>Close contact with user community</a:t>
            </a:r>
          </a:p>
          <a:p>
            <a:pPr lvl="1"/>
            <a:r>
              <a:rPr lang="en-US" dirty="0" smtClean="0"/>
              <a:t>Many times hiding the fact that HPC is used is the best route</a:t>
            </a:r>
          </a:p>
          <a:p>
            <a:r>
              <a:rPr lang="en-US" dirty="0" smtClean="0"/>
              <a:t>Meet a defined need</a:t>
            </a:r>
          </a:p>
          <a:p>
            <a:pPr lvl="1"/>
            <a:r>
              <a:rPr lang="en-US" dirty="0" smtClean="0"/>
              <a:t>If you are the only one who provides a good service that is in high demand, users will put up with a lesser quality interface</a:t>
            </a:r>
          </a:p>
          <a:p>
            <a:pPr lvl="2"/>
            <a:r>
              <a:rPr lang="en-US" dirty="0" smtClean="0"/>
              <a:t>But seeking to improve the UI isn’t a bad idea either</a:t>
            </a:r>
          </a:p>
          <a:p>
            <a:r>
              <a:rPr lang="en-US" dirty="0" smtClean="0"/>
              <a:t>Reliability</a:t>
            </a:r>
          </a:p>
          <a:p>
            <a:pPr lvl="1"/>
            <a:r>
              <a:rPr lang="en-US" dirty="0" smtClean="0"/>
              <a:t>Simplicity, easy to maintain</a:t>
            </a:r>
          </a:p>
          <a:p>
            <a:r>
              <a:rPr lang="en-US" dirty="0" smtClean="0"/>
              <a:t>Dynamic leader who is almost entrepreneurial</a:t>
            </a:r>
          </a:p>
          <a:p>
            <a:pPr lvl="1"/>
            <a:r>
              <a:rPr lang="en-US" dirty="0" smtClean="0"/>
              <a:t>Must constantly look for ways to improve the product, meet user needs, attract funding</a:t>
            </a:r>
            <a:endParaRPr lang="en-US" dirty="0"/>
          </a:p>
        </p:txBody>
      </p:sp>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42050573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Gateway Development Timeline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21500378"/>
              </p:ext>
            </p:extLst>
          </p:nvPr>
        </p:nvGraphicFramePr>
        <p:xfrm>
          <a:off x="304800" y="1066800"/>
          <a:ext cx="85344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31880613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Continue to make the high end accessible in XSEDE</a:t>
            </a:r>
          </a:p>
          <a:p>
            <a:pPr lvl="1"/>
            <a:r>
              <a:rPr lang="en-US" dirty="0" smtClean="0"/>
              <a:t>Keep barrier to entry as low as possible for gateways</a:t>
            </a:r>
          </a:p>
          <a:p>
            <a:r>
              <a:rPr lang="en-US" dirty="0" smtClean="0"/>
              <a:t>Make cloud computing resources available to gateways</a:t>
            </a:r>
          </a:p>
          <a:p>
            <a:pPr lvl="1"/>
            <a:r>
              <a:rPr lang="en-US" dirty="0" smtClean="0"/>
              <a:t>Immediately available resources could nicely fit the gateway usage model</a:t>
            </a:r>
          </a:p>
          <a:p>
            <a:r>
              <a:rPr lang="en-US" dirty="0" smtClean="0"/>
              <a:t>Gateway development environment</a:t>
            </a:r>
          </a:p>
          <a:p>
            <a:pPr lvl="1"/>
            <a:r>
              <a:rPr lang="en-US" dirty="0" smtClean="0"/>
              <a:t>Research </a:t>
            </a:r>
            <a:r>
              <a:rPr lang="en-US" dirty="0" err="1" smtClean="0"/>
              <a:t>vs</a:t>
            </a:r>
            <a:r>
              <a:rPr lang="en-US" dirty="0" smtClean="0"/>
              <a:t> infrastructure</a:t>
            </a:r>
          </a:p>
          <a:p>
            <a:pPr lvl="1"/>
            <a:r>
              <a:rPr lang="en-US" dirty="0" smtClean="0"/>
              <a:t>Development </a:t>
            </a:r>
            <a:r>
              <a:rPr lang="en-US" dirty="0" err="1" smtClean="0"/>
              <a:t>vs</a:t>
            </a:r>
            <a:r>
              <a:rPr lang="en-US" dirty="0" smtClean="0"/>
              <a:t> operations</a:t>
            </a:r>
          </a:p>
          <a:p>
            <a:pPr lvl="1"/>
            <a:r>
              <a:rPr lang="en-US" dirty="0" smtClean="0"/>
              <a:t>Rewards and recognition in an academic environment</a:t>
            </a:r>
          </a:p>
          <a:p>
            <a:r>
              <a:rPr lang="en-US" dirty="0" smtClean="0"/>
              <a:t>Sustainability</a:t>
            </a:r>
          </a:p>
          <a:p>
            <a:pPr lvl="1"/>
            <a:r>
              <a:rPr lang="en-US" dirty="0" smtClean="0"/>
              <a:t>Many good projects come and go</a:t>
            </a:r>
          </a:p>
          <a:p>
            <a:pPr lvl="1"/>
            <a:r>
              <a:rPr lang="en-US" dirty="0" smtClean="0"/>
              <a:t>Researchers will not trust gateways for their science if they are not persistent</a:t>
            </a:r>
          </a:p>
          <a:p>
            <a:pPr lvl="1"/>
            <a:r>
              <a:rPr lang="en-US" dirty="0" smtClean="0"/>
              <a:t>How to identify the good gateways so they can be funded sustainably</a:t>
            </a:r>
          </a:p>
          <a:p>
            <a:pPr lvl="1"/>
            <a:endParaRPr lang="en-US" dirty="0"/>
          </a:p>
        </p:txBody>
      </p:sp>
      <p:sp>
        <p:nvSpPr>
          <p:cNvPr id="4" name="Footer Placeholder 3"/>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36309156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t>How can gateways be even more successful?</a:t>
            </a:r>
            <a:endParaRPr lang="en-US" dirty="0"/>
          </a:p>
        </p:txBody>
      </p:sp>
      <p:sp>
        <p:nvSpPr>
          <p:cNvPr id="37891" name="Content Placeholder 2"/>
          <p:cNvSpPr>
            <a:spLocks noGrp="1"/>
          </p:cNvSpPr>
          <p:nvPr>
            <p:ph sz="half" idx="1"/>
          </p:nvPr>
        </p:nvSpPr>
        <p:spPr/>
        <p:txBody>
          <a:bodyPr/>
          <a:lstStyle/>
          <a:p>
            <a:r>
              <a:rPr lang="en-US" sz="2200" dirty="0" smtClean="0"/>
              <a:t>Need to be persistent in order to build </a:t>
            </a:r>
          </a:p>
          <a:p>
            <a:r>
              <a:rPr lang="en-US" sz="2200" dirty="0" smtClean="0"/>
              <a:t>How to fund projects that are really making an impact for the long term?</a:t>
            </a:r>
          </a:p>
          <a:p>
            <a:r>
              <a:rPr lang="en-US" sz="2200" dirty="0" smtClean="0"/>
              <a:t>Tensions include</a:t>
            </a:r>
          </a:p>
          <a:p>
            <a:pPr lvl="1"/>
            <a:r>
              <a:rPr lang="en-US" sz="1800" dirty="0" smtClean="0"/>
              <a:t>Research </a:t>
            </a:r>
            <a:r>
              <a:rPr lang="en-US" sz="1800" dirty="0" err="1" smtClean="0"/>
              <a:t>vs</a:t>
            </a:r>
            <a:r>
              <a:rPr lang="en-US" sz="1800" dirty="0" smtClean="0"/>
              <a:t> infrastructure</a:t>
            </a:r>
          </a:p>
          <a:p>
            <a:pPr lvl="1"/>
            <a:r>
              <a:rPr lang="en-US" sz="1800" dirty="0" smtClean="0"/>
              <a:t>Development </a:t>
            </a:r>
            <a:r>
              <a:rPr lang="en-US" sz="1800" dirty="0" err="1" smtClean="0"/>
              <a:t>vs</a:t>
            </a:r>
            <a:r>
              <a:rPr lang="en-US" sz="1800" dirty="0" smtClean="0"/>
              <a:t> operations</a:t>
            </a:r>
          </a:p>
          <a:p>
            <a:pPr lvl="1"/>
            <a:r>
              <a:rPr lang="en-US" sz="1800" dirty="0" smtClean="0"/>
              <a:t>Academic reward systems</a:t>
            </a:r>
          </a:p>
          <a:p>
            <a:r>
              <a:rPr lang="en-US" sz="2200" dirty="0" smtClean="0"/>
              <a:t>But, things are changing</a:t>
            </a:r>
          </a:p>
          <a:p>
            <a:pPr marL="0" indent="0">
              <a:buNone/>
            </a:pPr>
            <a:endParaRPr lang="en-US" sz="2200" dirty="0" smtClean="0"/>
          </a:p>
        </p:txBody>
      </p:sp>
      <p:pic>
        <p:nvPicPr>
          <p:cNvPr id="37893" name="Content Placeholder 5"/>
          <p:cNvPicPr>
            <a:picLocks noGrp="1"/>
          </p:cNvPicPr>
          <p:nvPr>
            <p:ph sz="half" idx="2"/>
          </p:nvPr>
        </p:nvPicPr>
        <p:blipFill rotWithShape="1">
          <a:blip r:embed="rId2">
            <a:extLst>
              <a:ext uri="{28A0092B-C50C-407E-A947-70E740481C1C}">
                <a14:useLocalDpi xmlns:a14="http://schemas.microsoft.com/office/drawing/2010/main" val="0"/>
              </a:ext>
            </a:extLst>
          </a:blip>
          <a:srcRect t="14866" b="14866"/>
          <a:stretch/>
        </p:blipFill>
        <p:spPr>
          <a:xfrm>
            <a:off x="4648200" y="1295400"/>
            <a:ext cx="4191000" cy="2921000"/>
          </a:xfrm>
        </p:spPr>
      </p:pic>
      <p:sp>
        <p:nvSpPr>
          <p:cNvPr id="37892" name="Footer Placeholder 3"/>
          <p:cNvSpPr>
            <a:spLocks noGrp="1"/>
          </p:cNvSpPr>
          <p:nvPr>
            <p:ph type="ftr" sz="quarter" idx="11"/>
          </p:nvPr>
        </p:nvSpPr>
        <p:spPr/>
        <p:txBody>
          <a:bodyPr/>
          <a:lstStyle>
            <a:lvl1pPr eaLnBrk="0" hangingPunct="0">
              <a:defRPr sz="1200">
                <a:solidFill>
                  <a:schemeClr val="tx1"/>
                </a:solidFill>
                <a:latin typeface="Times" charset="0"/>
                <a:ea typeface="ＭＳ Ｐゴシック" charset="0"/>
              </a:defRPr>
            </a:lvl1pPr>
            <a:lvl2pPr marL="742950" indent="-285750" eaLnBrk="0" hangingPunct="0">
              <a:defRPr sz="1200">
                <a:solidFill>
                  <a:schemeClr val="tx1"/>
                </a:solidFill>
                <a:latin typeface="Times" charset="0"/>
                <a:ea typeface="ＭＳ Ｐゴシック" charset="0"/>
              </a:defRPr>
            </a:lvl2pPr>
            <a:lvl3pPr marL="1143000" indent="-228600" eaLnBrk="0" hangingPunct="0">
              <a:defRPr sz="1200">
                <a:solidFill>
                  <a:schemeClr val="tx1"/>
                </a:solidFill>
                <a:latin typeface="Times" charset="0"/>
                <a:ea typeface="ＭＳ Ｐゴシック" charset="0"/>
              </a:defRPr>
            </a:lvl3pPr>
            <a:lvl4pPr marL="1600200" indent="-228600" eaLnBrk="0" hangingPunct="0">
              <a:defRPr sz="1200">
                <a:solidFill>
                  <a:schemeClr val="tx1"/>
                </a:solidFill>
                <a:latin typeface="Times" charset="0"/>
                <a:ea typeface="ＭＳ Ｐゴシック" charset="0"/>
              </a:defRPr>
            </a:lvl4pPr>
            <a:lvl5pPr marL="2057400" indent="-228600" eaLnBrk="0" hangingPunct="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r>
              <a:rPr lang="en-US" smtClean="0"/>
              <a:t>GCE11, November 18, 2011</a:t>
            </a:r>
            <a:endParaRPr lang="en-US"/>
          </a:p>
        </p:txBody>
      </p:sp>
    </p:spTree>
    <p:extLst>
      <p:ext uri="{BB962C8B-B14F-4D97-AF65-F5344CB8AC3E}">
        <p14:creationId xmlns:p14="http://schemas.microsoft.com/office/powerpoint/2010/main" val="26454731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a look at real future work</a:t>
            </a:r>
            <a:br>
              <a:rPr lang="en-US" dirty="0" smtClean="0"/>
            </a:br>
            <a:r>
              <a:rPr lang="en-US" dirty="0" smtClean="0"/>
              <a:t>Terrific program in store today</a:t>
            </a:r>
            <a:endParaRPr lang="en-US" dirty="0"/>
          </a:p>
        </p:txBody>
      </p:sp>
      <p:sp>
        <p:nvSpPr>
          <p:cNvPr id="6" name="Content Placeholder 5"/>
          <p:cNvSpPr>
            <a:spLocks noGrp="1"/>
          </p:cNvSpPr>
          <p:nvPr>
            <p:ph idx="1"/>
          </p:nvPr>
        </p:nvSpPr>
        <p:spPr/>
        <p:txBody>
          <a:bodyPr/>
          <a:lstStyle/>
          <a:p>
            <a:r>
              <a:rPr lang="en-US" dirty="0" smtClean="0"/>
              <a:t>Security</a:t>
            </a:r>
          </a:p>
          <a:p>
            <a:r>
              <a:rPr lang="en-US" dirty="0" smtClean="0"/>
              <a:t>Apache efforts</a:t>
            </a:r>
          </a:p>
          <a:p>
            <a:r>
              <a:rPr lang="en-US" dirty="0" smtClean="0"/>
              <a:t>Gateway building approaches</a:t>
            </a:r>
          </a:p>
          <a:p>
            <a:r>
              <a:rPr lang="en-US" dirty="0" smtClean="0"/>
              <a:t>Several domain gateways</a:t>
            </a:r>
            <a:endParaRPr lang="en-US" dirty="0"/>
          </a:p>
        </p:txBody>
      </p:sp>
      <p:sp>
        <p:nvSpPr>
          <p:cNvPr id="5" name="Footer Placeholder 4"/>
          <p:cNvSpPr>
            <a:spLocks noGrp="1"/>
          </p:cNvSpPr>
          <p:nvPr>
            <p:ph type="ftr" sz="quarter" idx="11"/>
          </p:nvPr>
        </p:nvSpPr>
        <p:spPr/>
        <p:txBody>
          <a:bodyPr/>
          <a:lstStyle/>
          <a:p>
            <a:pPr>
              <a:defRPr/>
            </a:pPr>
            <a:r>
              <a:rPr lang="en-US" smtClean="0"/>
              <a:t>GCE11, November 18, 2011</a:t>
            </a:r>
            <a:endParaRPr lang="en-US"/>
          </a:p>
        </p:txBody>
      </p:sp>
    </p:spTree>
    <p:extLst>
      <p:ext uri="{BB962C8B-B14F-4D97-AF65-F5344CB8AC3E}">
        <p14:creationId xmlns:p14="http://schemas.microsoft.com/office/powerpoint/2010/main" val="34961773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3733800" y="1066800"/>
            <a:ext cx="5334000" cy="5181600"/>
          </a:xfrm>
        </p:spPr>
        <p:txBody>
          <a:bodyPr/>
          <a:lstStyle/>
          <a:p>
            <a:pPr lvl="0"/>
            <a:r>
              <a:rPr lang="en-US" sz="1800" dirty="0" smtClean="0"/>
              <a:t>Linked Environments for Atmospheric Discovery (LEAD) (</a:t>
            </a:r>
            <a:r>
              <a:rPr lang="en-US" sz="1800" dirty="0" err="1" smtClean="0"/>
              <a:t>Droegemeier</a:t>
            </a:r>
            <a:r>
              <a:rPr lang="en-US" sz="1800" dirty="0" smtClean="0"/>
              <a:t>, U Oklahoma)</a:t>
            </a:r>
          </a:p>
          <a:p>
            <a:pPr lvl="0"/>
            <a:r>
              <a:rPr lang="en-US" sz="1800" dirty="0" smtClean="0"/>
              <a:t>National Virtual Observatory (NVO) (</a:t>
            </a:r>
            <a:r>
              <a:rPr lang="en-US" sz="1800" dirty="0" err="1" smtClean="0"/>
              <a:t>Szalay</a:t>
            </a:r>
            <a:r>
              <a:rPr lang="en-US" sz="1800" dirty="0" smtClean="0"/>
              <a:t>, JHU)</a:t>
            </a:r>
          </a:p>
          <a:p>
            <a:pPr lvl="0"/>
            <a:r>
              <a:rPr lang="en-US" sz="1800" dirty="0" smtClean="0"/>
              <a:t>Network for Computational Nanotechnology (</a:t>
            </a:r>
            <a:r>
              <a:rPr lang="en-US" sz="1800" dirty="0" err="1" smtClean="0"/>
              <a:t>Lundstrom</a:t>
            </a:r>
            <a:r>
              <a:rPr lang="en-US" sz="1800" dirty="0" smtClean="0"/>
              <a:t>, Purdue)</a:t>
            </a:r>
          </a:p>
          <a:p>
            <a:pPr lvl="0"/>
            <a:r>
              <a:rPr lang="en-US" sz="1800" dirty="0" smtClean="0"/>
              <a:t>National Microbial Pathogen Data Resource (Stevens, U Chicago/ANL)</a:t>
            </a:r>
          </a:p>
          <a:p>
            <a:pPr lvl="0"/>
            <a:r>
              <a:rPr lang="en-US" sz="1800" dirty="0" smtClean="0"/>
              <a:t>Building Biomedical Communities (Reed, UNC)</a:t>
            </a:r>
          </a:p>
          <a:p>
            <a:pPr lvl="0"/>
            <a:r>
              <a:rPr lang="en-US" sz="1800" dirty="0" smtClean="0"/>
              <a:t>Neutron Science Instrument Gateway (Cobb, ORNL)</a:t>
            </a:r>
          </a:p>
          <a:p>
            <a:pPr lvl="0"/>
            <a:r>
              <a:rPr lang="en-US" sz="1800" dirty="0" smtClean="0"/>
              <a:t>Grid Analysis Environment (Newman, Caltech)</a:t>
            </a:r>
          </a:p>
          <a:p>
            <a:pPr lvl="0"/>
            <a:r>
              <a:rPr lang="en-US" sz="1800" dirty="0" smtClean="0"/>
              <a:t>Emergency Decision Support (Eubanks, LANL)</a:t>
            </a:r>
          </a:p>
          <a:p>
            <a:pPr lvl="0"/>
            <a:r>
              <a:rPr lang="en-US" sz="1800" dirty="0" smtClean="0"/>
              <a:t>Real-Time Urban Flood Hazard Analysis System (Urban, U Texas)</a:t>
            </a:r>
          </a:p>
          <a:p>
            <a:r>
              <a:rPr lang="en-US" sz="1800" dirty="0" smtClean="0"/>
              <a:t>Open Science Grid (</a:t>
            </a:r>
            <a:r>
              <a:rPr lang="en-US" sz="1800" dirty="0" err="1" smtClean="0"/>
              <a:t>Pordes</a:t>
            </a:r>
            <a:r>
              <a:rPr lang="en-US" sz="1800" dirty="0" smtClean="0"/>
              <a:t>, FNAL)</a:t>
            </a:r>
            <a:endParaRPr lang="en-US" sz="1800" dirty="0"/>
          </a:p>
        </p:txBody>
      </p:sp>
      <p:sp>
        <p:nvSpPr>
          <p:cNvPr id="4" name="Footer Placeholder 3"/>
          <p:cNvSpPr>
            <a:spLocks noGrp="1"/>
          </p:cNvSpPr>
          <p:nvPr>
            <p:ph type="ftr" sz="quarter" idx="11"/>
          </p:nvPr>
        </p:nvSpPr>
        <p:spPr/>
        <p:txBody>
          <a:bodyPr/>
          <a:lstStyle/>
          <a:p>
            <a:r>
              <a:rPr lang="en-US" smtClean="0"/>
              <a:t>GCE11, November 18, 2011</a:t>
            </a:r>
            <a:endParaRPr lang="en-US"/>
          </a:p>
        </p:txBody>
      </p:sp>
      <p:sp>
        <p:nvSpPr>
          <p:cNvPr id="11" name="Content Placeholder 5"/>
          <p:cNvSpPr txBox="1">
            <a:spLocks/>
          </p:cNvSpPr>
          <p:nvPr/>
        </p:nvSpPr>
        <p:spPr bwMode="auto">
          <a:xfrm>
            <a:off x="3771900" y="1066800"/>
            <a:ext cx="533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63500" indent="-63500" algn="l" rtl="0" eaLnBrk="0" fontAlgn="base" hangingPunct="0">
              <a:spcBef>
                <a:spcPct val="20000"/>
              </a:spcBef>
              <a:spcAft>
                <a:spcPct val="0"/>
              </a:spcAft>
              <a:buChar char="•"/>
              <a:defRPr sz="2800">
                <a:solidFill>
                  <a:srgbClr val="A34751"/>
                </a:solidFill>
                <a:latin typeface="+mn-lt"/>
                <a:ea typeface="ＭＳ Ｐゴシック" charset="0"/>
                <a:cs typeface="+mn-cs"/>
              </a:defRPr>
            </a:lvl1pPr>
            <a:lvl2pPr marL="342900" indent="-165100" algn="l" rtl="0" eaLnBrk="0" fontAlgn="base" hangingPunct="0">
              <a:spcBef>
                <a:spcPct val="20000"/>
              </a:spcBef>
              <a:spcAft>
                <a:spcPct val="0"/>
              </a:spcAft>
              <a:buChar char="–"/>
              <a:defRPr sz="2400">
                <a:solidFill>
                  <a:srgbClr val="4D6962"/>
                </a:solidFill>
                <a:latin typeface="+mn-lt"/>
                <a:ea typeface="ＭＳ Ｐゴシック" charset="0"/>
              </a:defRPr>
            </a:lvl2pPr>
            <a:lvl3pPr marL="566738" indent="-109538" algn="l" rtl="0" eaLnBrk="0" fontAlgn="base" hangingPunct="0">
              <a:spcBef>
                <a:spcPct val="20000"/>
              </a:spcBef>
              <a:spcAft>
                <a:spcPct val="0"/>
              </a:spcAft>
              <a:buChar char="•"/>
              <a:defRPr sz="2000">
                <a:solidFill>
                  <a:schemeClr val="accent2"/>
                </a:solidFill>
                <a:latin typeface="+mn-lt"/>
                <a:ea typeface="ＭＳ Ｐゴシック" charset="0"/>
              </a:defRPr>
            </a:lvl3pPr>
            <a:lvl4pPr marL="1019175" indent="-112713" algn="l" rtl="0" eaLnBrk="0" fontAlgn="base" hangingPunct="0">
              <a:spcBef>
                <a:spcPct val="20000"/>
              </a:spcBef>
              <a:spcAft>
                <a:spcPct val="0"/>
              </a:spcAft>
              <a:buChar char="–"/>
              <a:defRPr sz="1800">
                <a:solidFill>
                  <a:schemeClr val="tx1"/>
                </a:solidFill>
                <a:latin typeface="+mn-lt"/>
                <a:ea typeface="ＭＳ Ｐゴシック" charset="0"/>
              </a:defRPr>
            </a:lvl4pPr>
            <a:lvl5pPr marL="1301750" indent="-168275" algn="l" rtl="0" eaLnBrk="0" fontAlgn="base" hangingPunct="0">
              <a:spcBef>
                <a:spcPct val="20000"/>
              </a:spcBef>
              <a:spcAft>
                <a:spcPct val="0"/>
              </a:spcAft>
              <a:buChar char="»"/>
              <a:defRPr sz="1800">
                <a:solidFill>
                  <a:schemeClr val="tx1"/>
                </a:solidFill>
                <a:latin typeface="+mn-lt"/>
                <a:ea typeface="ＭＳ Ｐゴシック" charset="0"/>
              </a:defRPr>
            </a:lvl5pPr>
            <a:lvl6pPr marL="1758950" indent="-168275" algn="l" rtl="0" eaLnBrk="1" fontAlgn="base" hangingPunct="1">
              <a:spcBef>
                <a:spcPct val="20000"/>
              </a:spcBef>
              <a:spcAft>
                <a:spcPct val="0"/>
              </a:spcAft>
              <a:buChar char="»"/>
              <a:defRPr sz="1800">
                <a:solidFill>
                  <a:schemeClr val="tx1"/>
                </a:solidFill>
                <a:latin typeface="+mn-lt"/>
              </a:defRPr>
            </a:lvl6pPr>
            <a:lvl7pPr marL="2216150" indent="-168275" algn="l" rtl="0" eaLnBrk="1" fontAlgn="base" hangingPunct="1">
              <a:spcBef>
                <a:spcPct val="20000"/>
              </a:spcBef>
              <a:spcAft>
                <a:spcPct val="0"/>
              </a:spcAft>
              <a:buChar char="»"/>
              <a:defRPr sz="1800">
                <a:solidFill>
                  <a:schemeClr val="tx1"/>
                </a:solidFill>
                <a:latin typeface="+mn-lt"/>
              </a:defRPr>
            </a:lvl7pPr>
            <a:lvl8pPr marL="2673350" indent="-168275" algn="l" rtl="0" eaLnBrk="1" fontAlgn="base" hangingPunct="1">
              <a:spcBef>
                <a:spcPct val="20000"/>
              </a:spcBef>
              <a:spcAft>
                <a:spcPct val="0"/>
              </a:spcAft>
              <a:buChar char="»"/>
              <a:defRPr sz="1800">
                <a:solidFill>
                  <a:schemeClr val="tx1"/>
                </a:solidFill>
                <a:latin typeface="+mn-lt"/>
              </a:defRPr>
            </a:lvl8pPr>
            <a:lvl9pPr marL="3130550" indent="-168275" algn="l" rtl="0" eaLnBrk="1" fontAlgn="base" hangingPunct="1">
              <a:spcBef>
                <a:spcPct val="20000"/>
              </a:spcBef>
              <a:spcAft>
                <a:spcPct val="0"/>
              </a:spcAft>
              <a:buChar char="»"/>
              <a:defRPr sz="1800">
                <a:solidFill>
                  <a:schemeClr val="tx1"/>
                </a:solidFill>
                <a:latin typeface="+mn-lt"/>
              </a:defRPr>
            </a:lvl9pPr>
          </a:lstStyle>
          <a:p>
            <a:r>
              <a:rPr lang="en-US" sz="1800" dirty="0" smtClean="0">
                <a:solidFill>
                  <a:schemeClr val="bg2">
                    <a:lumMod val="60000"/>
                    <a:lumOff val="40000"/>
                  </a:schemeClr>
                </a:solidFill>
              </a:rPr>
              <a:t>Linked Environments for Atmospheric Discovery (LEAD) (</a:t>
            </a:r>
            <a:r>
              <a:rPr lang="en-US" sz="1800" dirty="0" err="1" smtClean="0">
                <a:solidFill>
                  <a:schemeClr val="bg2">
                    <a:lumMod val="60000"/>
                    <a:lumOff val="40000"/>
                  </a:schemeClr>
                </a:solidFill>
              </a:rPr>
              <a:t>Droegemeier</a:t>
            </a:r>
            <a:r>
              <a:rPr lang="en-US" sz="1800" dirty="0" smtClean="0">
                <a:solidFill>
                  <a:schemeClr val="bg2">
                    <a:lumMod val="60000"/>
                    <a:lumOff val="40000"/>
                  </a:schemeClr>
                </a:solidFill>
              </a:rPr>
              <a:t>, U Oklahoma)</a:t>
            </a:r>
          </a:p>
          <a:p>
            <a:r>
              <a:rPr lang="en-US" sz="1800" dirty="0" smtClean="0">
                <a:solidFill>
                  <a:schemeClr val="bg2">
                    <a:lumMod val="60000"/>
                    <a:lumOff val="40000"/>
                  </a:schemeClr>
                </a:solidFill>
              </a:rPr>
              <a:t>National Virtual Observatory (NVO) (</a:t>
            </a:r>
            <a:r>
              <a:rPr lang="en-US" sz="1800" dirty="0" err="1" smtClean="0">
                <a:solidFill>
                  <a:schemeClr val="bg2">
                    <a:lumMod val="60000"/>
                    <a:lumOff val="40000"/>
                  </a:schemeClr>
                </a:solidFill>
              </a:rPr>
              <a:t>Szalay</a:t>
            </a:r>
            <a:r>
              <a:rPr lang="en-US" sz="1800" dirty="0" smtClean="0">
                <a:solidFill>
                  <a:schemeClr val="bg2">
                    <a:lumMod val="60000"/>
                    <a:lumOff val="40000"/>
                  </a:schemeClr>
                </a:solidFill>
              </a:rPr>
              <a:t>, JHU)</a:t>
            </a:r>
          </a:p>
          <a:p>
            <a:r>
              <a:rPr lang="en-US" sz="1800" dirty="0" smtClean="0">
                <a:solidFill>
                  <a:schemeClr val="bg2">
                    <a:lumMod val="60000"/>
                    <a:lumOff val="40000"/>
                  </a:schemeClr>
                </a:solidFill>
              </a:rPr>
              <a:t>Network for Computational Nanotechnology (</a:t>
            </a:r>
            <a:r>
              <a:rPr lang="en-US" sz="1800" dirty="0" err="1" smtClean="0">
                <a:solidFill>
                  <a:schemeClr val="bg2">
                    <a:lumMod val="60000"/>
                    <a:lumOff val="40000"/>
                  </a:schemeClr>
                </a:solidFill>
              </a:rPr>
              <a:t>Lundstrom</a:t>
            </a:r>
            <a:r>
              <a:rPr lang="en-US" sz="1800" dirty="0" smtClean="0">
                <a:solidFill>
                  <a:schemeClr val="bg2">
                    <a:lumMod val="60000"/>
                    <a:lumOff val="40000"/>
                  </a:schemeClr>
                </a:solidFill>
              </a:rPr>
              <a:t>, Purdue)</a:t>
            </a:r>
          </a:p>
          <a:p>
            <a:r>
              <a:rPr lang="en-US" sz="1800" dirty="0" smtClean="0">
                <a:solidFill>
                  <a:schemeClr val="bg2">
                    <a:lumMod val="60000"/>
                    <a:lumOff val="40000"/>
                  </a:schemeClr>
                </a:solidFill>
              </a:rPr>
              <a:t>National Microbial Pathogen Data Resource (Stevens, U Chicago/ANL)</a:t>
            </a:r>
          </a:p>
          <a:p>
            <a:r>
              <a:rPr lang="en-US" sz="1800" dirty="0" smtClean="0">
                <a:solidFill>
                  <a:schemeClr val="bg2">
                    <a:lumMod val="60000"/>
                    <a:lumOff val="40000"/>
                  </a:schemeClr>
                </a:solidFill>
              </a:rPr>
              <a:t>Building Biomedical Communities (Reed, UNC)</a:t>
            </a:r>
          </a:p>
          <a:p>
            <a:r>
              <a:rPr lang="en-US" sz="1800" dirty="0" smtClean="0">
                <a:solidFill>
                  <a:schemeClr val="bg2">
                    <a:lumMod val="60000"/>
                    <a:lumOff val="40000"/>
                  </a:schemeClr>
                </a:solidFill>
              </a:rPr>
              <a:t>Neutron Science Instrument Gateway (Cobb, ORNL)</a:t>
            </a:r>
          </a:p>
          <a:p>
            <a:r>
              <a:rPr lang="en-US" sz="1800" dirty="0" smtClean="0">
                <a:solidFill>
                  <a:schemeClr val="bg2">
                    <a:lumMod val="60000"/>
                    <a:lumOff val="40000"/>
                  </a:schemeClr>
                </a:solidFill>
              </a:rPr>
              <a:t>Grid Analysis Environment (Newman, Caltech)</a:t>
            </a:r>
          </a:p>
          <a:p>
            <a:r>
              <a:rPr lang="en-US" sz="1800" dirty="0" smtClean="0">
                <a:solidFill>
                  <a:schemeClr val="bg2">
                    <a:lumMod val="60000"/>
                    <a:lumOff val="40000"/>
                  </a:schemeClr>
                </a:solidFill>
              </a:rPr>
              <a:t>Emergency Decision Support (Eubanks, LANL)</a:t>
            </a:r>
          </a:p>
          <a:p>
            <a:r>
              <a:rPr lang="en-US" sz="1800" dirty="0" smtClean="0">
                <a:solidFill>
                  <a:schemeClr val="bg2">
                    <a:lumMod val="60000"/>
                    <a:lumOff val="40000"/>
                  </a:schemeClr>
                </a:solidFill>
              </a:rPr>
              <a:t>Real-Time Urban Flood Hazard Analysis System (Urban, U Texas)</a:t>
            </a:r>
          </a:p>
          <a:p>
            <a:r>
              <a:rPr lang="en-US" sz="1800" dirty="0" smtClean="0">
                <a:solidFill>
                  <a:schemeClr val="bg2">
                    <a:lumMod val="60000"/>
                    <a:lumOff val="40000"/>
                  </a:schemeClr>
                </a:solidFill>
              </a:rPr>
              <a:t>Open Science Grid (</a:t>
            </a:r>
            <a:r>
              <a:rPr lang="en-US" sz="1800" dirty="0" err="1" smtClean="0">
                <a:solidFill>
                  <a:schemeClr val="bg2">
                    <a:lumMod val="60000"/>
                    <a:lumOff val="40000"/>
                  </a:schemeClr>
                </a:solidFill>
              </a:rPr>
              <a:t>Pordes</a:t>
            </a:r>
            <a:r>
              <a:rPr lang="en-US" sz="1800" dirty="0" smtClean="0">
                <a:solidFill>
                  <a:schemeClr val="bg2">
                    <a:lumMod val="60000"/>
                    <a:lumOff val="40000"/>
                  </a:schemeClr>
                </a:solidFill>
              </a:rPr>
              <a:t>, FNAL)</a:t>
            </a:r>
            <a:endParaRPr lang="en-US" sz="1800" dirty="0">
              <a:solidFill>
                <a:schemeClr val="bg2">
                  <a:lumMod val="60000"/>
                  <a:lumOff val="40000"/>
                </a:schemeClr>
              </a:solidFill>
            </a:endParaRPr>
          </a:p>
        </p:txBody>
      </p:sp>
      <p:sp>
        <p:nvSpPr>
          <p:cNvPr id="2" name="Title 1"/>
          <p:cNvSpPr>
            <a:spLocks noGrp="1"/>
          </p:cNvSpPr>
          <p:nvPr>
            <p:ph type="title"/>
          </p:nvPr>
        </p:nvSpPr>
        <p:spPr/>
        <p:txBody>
          <a:bodyPr/>
          <a:lstStyle/>
          <a:p>
            <a:r>
              <a:rPr lang="en-US" smtClean="0"/>
              <a:t>First ITR projects natural fit for fledgling gateway program</a:t>
            </a:r>
            <a:endParaRPr lang="en-US" dirty="0"/>
          </a:p>
        </p:txBody>
      </p:sp>
      <p:sp>
        <p:nvSpPr>
          <p:cNvPr id="10" name="Content Placeholder 9"/>
          <p:cNvSpPr>
            <a:spLocks noGrp="1"/>
          </p:cNvSpPr>
          <p:nvPr>
            <p:ph sz="half" idx="1"/>
          </p:nvPr>
        </p:nvSpPr>
        <p:spPr/>
        <p:txBody>
          <a:bodyPr/>
          <a:lstStyle/>
          <a:p>
            <a:r>
              <a:rPr lang="en-US" dirty="0" smtClean="0"/>
              <a:t>5 year deliverables for these 10 projects</a:t>
            </a:r>
          </a:p>
          <a:p>
            <a:r>
              <a:rPr lang="en-US" dirty="0" smtClean="0"/>
              <a:t>Pros</a:t>
            </a:r>
          </a:p>
          <a:p>
            <a:pPr lvl="1"/>
            <a:r>
              <a:rPr lang="en-US" dirty="0" smtClean="0"/>
              <a:t>Practical, focused development of needed services in an unknown arena</a:t>
            </a:r>
          </a:p>
          <a:p>
            <a:r>
              <a:rPr lang="en-US" dirty="0" smtClean="0"/>
              <a:t>Cons</a:t>
            </a:r>
          </a:p>
          <a:p>
            <a:pPr lvl="1"/>
            <a:r>
              <a:rPr lang="en-US" dirty="0" smtClean="0"/>
              <a:t>Limits flexibility once infrastructure is developed</a:t>
            </a:r>
          </a:p>
          <a:p>
            <a:pPr lvl="1"/>
            <a:r>
              <a:rPr lang="en-US" dirty="0" smtClean="0"/>
              <a:t>2 years into the project we were ready for allocated users</a:t>
            </a:r>
            <a:endParaRPr lang="en-US" dirty="0"/>
          </a:p>
        </p:txBody>
      </p:sp>
    </p:spTree>
    <p:extLst>
      <p:ext uri="{BB962C8B-B14F-4D97-AF65-F5344CB8AC3E}">
        <p14:creationId xmlns:p14="http://schemas.microsoft.com/office/powerpoint/2010/main" val="2463383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xEl>
                                              <p:pRg st="5" end="5"/>
                                            </p:txEl>
                                          </p:spTgt>
                                        </p:tgtEl>
                                        <p:attrNameLst>
                                          <p:attrName>style.visibility</p:attrName>
                                        </p:attrNameLst>
                                      </p:cBhvr>
                                      <p:to>
                                        <p:strVal val="visible"/>
                                      </p:to>
                                    </p:set>
                                    <p:animEffect transition="in" filter="fade">
                                      <p:cBhvr>
                                        <p:cTn id="3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 RATS of course</a:t>
            </a:r>
            <a:endParaRPr lang="en-US" dirty="0"/>
          </a:p>
        </p:txBody>
      </p:sp>
      <p:sp>
        <p:nvSpPr>
          <p:cNvPr id="3" name="Content Placeholder 2"/>
          <p:cNvSpPr>
            <a:spLocks noGrp="1"/>
          </p:cNvSpPr>
          <p:nvPr>
            <p:ph sz="half" idx="1"/>
          </p:nvPr>
        </p:nvSpPr>
        <p:spPr/>
        <p:txBody>
          <a:bodyPr/>
          <a:lstStyle/>
          <a:p>
            <a:r>
              <a:rPr lang="en-US" dirty="0" smtClean="0"/>
              <a:t>Requirements Analysis Teams</a:t>
            </a:r>
          </a:p>
          <a:p>
            <a:pPr lvl="1"/>
            <a:r>
              <a:rPr lang="en-US" dirty="0" err="1" smtClean="0"/>
              <a:t>TeraGrid</a:t>
            </a:r>
            <a:r>
              <a:rPr lang="en-US" dirty="0" smtClean="0"/>
              <a:t> terminology for short-term teams formed to explore problems that spanned “working groups”</a:t>
            </a:r>
          </a:p>
          <a:p>
            <a:pPr lvl="1"/>
            <a:r>
              <a:rPr lang="en-US" dirty="0" smtClean="0"/>
              <a:t>Gateway RAT was the first of these</a:t>
            </a:r>
          </a:p>
          <a:p>
            <a:pPr lvl="2"/>
            <a:r>
              <a:rPr lang="en-US" dirty="0" smtClean="0"/>
              <a:t>Thanks </a:t>
            </a:r>
            <a:r>
              <a:rPr lang="en-US" dirty="0" err="1" smtClean="0"/>
              <a:t>Sebastien</a:t>
            </a:r>
            <a:r>
              <a:rPr lang="en-US" dirty="0" smtClean="0"/>
              <a:t> </a:t>
            </a:r>
            <a:r>
              <a:rPr lang="en-US" dirty="0" err="1" smtClean="0"/>
              <a:t>Goasguen</a:t>
            </a:r>
            <a:endParaRPr lang="en-US" dirty="0" smtClean="0"/>
          </a:p>
          <a:p>
            <a:pPr lvl="1"/>
            <a:r>
              <a:rPr lang="en-US" dirty="0" smtClean="0"/>
              <a:t>Extensive interviews with 10 initial projects over 2 months</a:t>
            </a:r>
            <a:endParaRPr lang="en-US" dirty="0"/>
          </a:p>
        </p:txBody>
      </p:sp>
      <p:sp>
        <p:nvSpPr>
          <p:cNvPr id="5" name="Footer Placeholder 4"/>
          <p:cNvSpPr>
            <a:spLocks noGrp="1"/>
          </p:cNvSpPr>
          <p:nvPr>
            <p:ph type="ftr" sz="quarter" idx="11"/>
          </p:nvPr>
        </p:nvSpPr>
        <p:spPr/>
        <p:txBody>
          <a:bodyPr/>
          <a:lstStyle/>
          <a:p>
            <a:pPr>
              <a:defRPr/>
            </a:pPr>
            <a:r>
              <a:rPr lang="en-US" smtClean="0"/>
              <a:t>GCE11, November 18, 2011</a:t>
            </a:r>
            <a:endParaRPr lang="en-US"/>
          </a:p>
        </p:txBody>
      </p:sp>
      <p:pic>
        <p:nvPicPr>
          <p:cNvPr id="6" name="Content Placeholder 5" descr="dooltl-rat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0436" b="10436"/>
          <a:stretch>
            <a:fillRect/>
          </a:stretch>
        </p:blipFill>
        <p:spPr>
          <a:xfrm>
            <a:off x="4495800" y="838200"/>
            <a:ext cx="3143250" cy="3886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7" name="Picture 8" descr="IMG_00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505200"/>
            <a:ext cx="34671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40761558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GCE11, November 18, 2011</a:t>
            </a:r>
            <a:endParaRPr lang="en-US"/>
          </a:p>
        </p:txBody>
      </p:sp>
      <p:sp>
        <p:nvSpPr>
          <p:cNvPr id="55298" name="Rectangle 2"/>
          <p:cNvSpPr>
            <a:spLocks noGrp="1" noChangeArrowheads="1"/>
          </p:cNvSpPr>
          <p:nvPr>
            <p:ph type="title"/>
          </p:nvPr>
        </p:nvSpPr>
        <p:spPr/>
        <p:txBody>
          <a:bodyPr/>
          <a:lstStyle/>
          <a:p>
            <a:r>
              <a:rPr lang="en-US" sz="4000"/>
              <a:t>RAT summary</a:t>
            </a:r>
          </a:p>
        </p:txBody>
      </p:sp>
      <p:sp>
        <p:nvSpPr>
          <p:cNvPr id="55299" name="Rectangle 3"/>
          <p:cNvSpPr>
            <a:spLocks noGrp="1" noChangeArrowheads="1"/>
          </p:cNvSpPr>
          <p:nvPr>
            <p:ph type="body" idx="1"/>
          </p:nvPr>
        </p:nvSpPr>
        <p:spPr/>
        <p:txBody>
          <a:bodyPr/>
          <a:lstStyle/>
          <a:p>
            <a:r>
              <a:rPr lang="en-US" dirty="0"/>
              <a:t>Community allocations</a:t>
            </a:r>
          </a:p>
          <a:p>
            <a:r>
              <a:rPr lang="en-US" dirty="0"/>
              <a:t>Group accounts / limited privileges</a:t>
            </a:r>
          </a:p>
          <a:p>
            <a:r>
              <a:rPr lang="en-US" dirty="0"/>
              <a:t>Need for portal accounting capabilities, but little development</a:t>
            </a:r>
          </a:p>
          <a:p>
            <a:r>
              <a:rPr lang="en-US" dirty="0"/>
              <a:t>On-demand scheduling</a:t>
            </a:r>
          </a:p>
          <a:p>
            <a:r>
              <a:rPr lang="en-US" dirty="0"/>
              <a:t>Classifications (3 types)</a:t>
            </a:r>
          </a:p>
          <a:p>
            <a:pPr lvl="1"/>
            <a:r>
              <a:rPr lang="en-US" dirty="0"/>
              <a:t>Portals, desktop apps, access point to other grids</a:t>
            </a:r>
          </a:p>
          <a:p>
            <a:r>
              <a:rPr lang="en-US" dirty="0"/>
              <a:t>User model (3 modes)</a:t>
            </a:r>
          </a:p>
          <a:p>
            <a:pPr lvl="1"/>
            <a:r>
              <a:rPr lang="en-US" dirty="0"/>
              <a:t>Standard, portal, community</a:t>
            </a:r>
          </a:p>
        </p:txBody>
      </p:sp>
    </p:spTree>
    <p:extLst>
      <p:ext uri="{BB962C8B-B14F-4D97-AF65-F5344CB8AC3E}">
        <p14:creationId xmlns:p14="http://schemas.microsoft.com/office/powerpoint/2010/main" val="6117092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GCE11, November 18, 2011</a:t>
            </a:r>
            <a:endParaRPr lang="en-US"/>
          </a:p>
        </p:txBody>
      </p:sp>
      <p:sp>
        <p:nvSpPr>
          <p:cNvPr id="67586" name="Rectangle 2"/>
          <p:cNvSpPr>
            <a:spLocks noGrp="1" noChangeArrowheads="1"/>
          </p:cNvSpPr>
          <p:nvPr>
            <p:ph type="title"/>
          </p:nvPr>
        </p:nvSpPr>
        <p:spPr/>
        <p:txBody>
          <a:bodyPr/>
          <a:lstStyle/>
          <a:p>
            <a:r>
              <a:rPr lang="en-US"/>
              <a:t>Actions for wg</a:t>
            </a:r>
            <a:r>
              <a:rPr lang="ja-JP" altLang="en-US">
                <a:latin typeface="Arial"/>
              </a:rPr>
              <a:t>’</a:t>
            </a:r>
            <a:r>
              <a:rPr lang="en-US"/>
              <a:t>s</a:t>
            </a:r>
          </a:p>
        </p:txBody>
      </p:sp>
      <p:sp>
        <p:nvSpPr>
          <p:cNvPr id="67587" name="Rectangle 3"/>
          <p:cNvSpPr>
            <a:spLocks noGrp="1" noChangeArrowheads="1"/>
          </p:cNvSpPr>
          <p:nvPr>
            <p:ph type="body" sz="half" idx="1"/>
          </p:nvPr>
        </p:nvSpPr>
        <p:spPr/>
        <p:txBody>
          <a:bodyPr/>
          <a:lstStyle/>
          <a:p>
            <a:r>
              <a:rPr lang="en-US" sz="2400"/>
              <a:t>tg-acctmgmt</a:t>
            </a:r>
          </a:p>
          <a:p>
            <a:pPr lvl="1"/>
            <a:r>
              <a:rPr lang="en-US" sz="2000"/>
              <a:t>Support for accounts with differing capabilities</a:t>
            </a:r>
          </a:p>
          <a:p>
            <a:pPr lvl="1"/>
            <a:r>
              <a:rPr lang="en-US" sz="2000"/>
              <a:t>Ability to associate compute job to a individual portal user</a:t>
            </a:r>
          </a:p>
          <a:p>
            <a:pPr lvl="1"/>
            <a:r>
              <a:rPr lang="en-US" sz="2000"/>
              <a:t>Scheme for portal registration and usage tracking</a:t>
            </a:r>
          </a:p>
          <a:p>
            <a:pPr lvl="1"/>
            <a:r>
              <a:rPr lang="en-US" sz="2000"/>
              <a:t>Support for OSG</a:t>
            </a:r>
            <a:r>
              <a:rPr lang="ja-JP" altLang="en-US" sz="2000">
                <a:latin typeface="Arial"/>
              </a:rPr>
              <a:t>’</a:t>
            </a:r>
            <a:r>
              <a:rPr lang="en-US" sz="2000"/>
              <a:t>s Grid User Management System (GUMS)</a:t>
            </a:r>
          </a:p>
          <a:p>
            <a:pPr lvl="1"/>
            <a:r>
              <a:rPr lang="en-US" sz="2000"/>
              <a:t>Dynamic accounts?</a:t>
            </a:r>
          </a:p>
        </p:txBody>
      </p:sp>
      <p:sp>
        <p:nvSpPr>
          <p:cNvPr id="67588" name="Rectangle 4"/>
          <p:cNvSpPr>
            <a:spLocks noGrp="1" noChangeArrowheads="1"/>
          </p:cNvSpPr>
          <p:nvPr>
            <p:ph type="body" sz="half" idx="2"/>
          </p:nvPr>
        </p:nvSpPr>
        <p:spPr/>
        <p:txBody>
          <a:bodyPr/>
          <a:lstStyle/>
          <a:p>
            <a:r>
              <a:rPr lang="en-US" sz="2400" dirty="0" smtClean="0"/>
              <a:t>Current reflections</a:t>
            </a:r>
          </a:p>
          <a:p>
            <a:pPr lvl="1"/>
            <a:r>
              <a:rPr lang="en-US" sz="2000" dirty="0" smtClean="0"/>
              <a:t>Community account model working well once we developed a system</a:t>
            </a:r>
          </a:p>
          <a:p>
            <a:pPr lvl="1"/>
            <a:r>
              <a:rPr lang="en-US" sz="2000" dirty="0" smtClean="0"/>
              <a:t>When developing policies, need to maintain momentum and document what’s been agreed to</a:t>
            </a:r>
          </a:p>
          <a:p>
            <a:pPr lvl="1"/>
            <a:r>
              <a:rPr lang="en-US" sz="2000" dirty="0" smtClean="0"/>
              <a:t>Didn’t do enough to facilitate use of OSG</a:t>
            </a:r>
          </a:p>
          <a:p>
            <a:pPr lvl="1"/>
            <a:r>
              <a:rPr lang="en-US" sz="2000" dirty="0" smtClean="0"/>
              <a:t>Dynamic accounts were an interesting idea (Globus incubator) that didn’t pan out</a:t>
            </a:r>
          </a:p>
        </p:txBody>
      </p:sp>
    </p:spTree>
    <p:extLst>
      <p:ext uri="{BB962C8B-B14F-4D97-AF65-F5344CB8AC3E}">
        <p14:creationId xmlns:p14="http://schemas.microsoft.com/office/powerpoint/2010/main" val="8369382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GCE11, November 18, 2011</a:t>
            </a:r>
            <a:endParaRPr lang="en-US"/>
          </a:p>
        </p:txBody>
      </p:sp>
      <p:sp>
        <p:nvSpPr>
          <p:cNvPr id="67586" name="Rectangle 2"/>
          <p:cNvSpPr>
            <a:spLocks noGrp="1" noChangeArrowheads="1"/>
          </p:cNvSpPr>
          <p:nvPr>
            <p:ph type="title"/>
          </p:nvPr>
        </p:nvSpPr>
        <p:spPr/>
        <p:txBody>
          <a:bodyPr/>
          <a:lstStyle/>
          <a:p>
            <a:r>
              <a:rPr lang="en-US"/>
              <a:t>Actions for wg</a:t>
            </a:r>
            <a:r>
              <a:rPr lang="ja-JP" altLang="en-US">
                <a:latin typeface="Arial"/>
              </a:rPr>
              <a:t>’</a:t>
            </a:r>
            <a:r>
              <a:rPr lang="en-US"/>
              <a:t>s</a:t>
            </a:r>
          </a:p>
        </p:txBody>
      </p:sp>
      <p:sp>
        <p:nvSpPr>
          <p:cNvPr id="67588" name="Rectangle 4"/>
          <p:cNvSpPr>
            <a:spLocks noGrp="1" noChangeArrowheads="1"/>
          </p:cNvSpPr>
          <p:nvPr>
            <p:ph type="body" sz="half" idx="2"/>
          </p:nvPr>
        </p:nvSpPr>
        <p:spPr/>
        <p:txBody>
          <a:bodyPr/>
          <a:lstStyle/>
          <a:p>
            <a:r>
              <a:rPr lang="en-US" sz="2400" dirty="0" smtClean="0"/>
              <a:t>Current reflections</a:t>
            </a:r>
          </a:p>
          <a:p>
            <a:pPr lvl="1"/>
            <a:r>
              <a:rPr lang="en-US" sz="2000" dirty="0"/>
              <a:t>C</a:t>
            </a:r>
            <a:r>
              <a:rPr lang="en-US" sz="2000" dirty="0" smtClean="0"/>
              <a:t>ommunity account request form</a:t>
            </a:r>
          </a:p>
          <a:p>
            <a:pPr lvl="1"/>
            <a:r>
              <a:rPr lang="en-US" sz="2000" dirty="0"/>
              <a:t>S</a:t>
            </a:r>
            <a:r>
              <a:rPr lang="en-US" sz="2000" dirty="0" smtClean="0"/>
              <a:t>ecurity page for monitoring community accounts</a:t>
            </a:r>
          </a:p>
          <a:p>
            <a:pPr lvl="1"/>
            <a:r>
              <a:rPr lang="en-US" sz="2000" dirty="0" smtClean="0"/>
              <a:t>Moved away review of individual </a:t>
            </a:r>
            <a:r>
              <a:rPr lang="en-US" sz="2000" dirty="0" err="1" smtClean="0"/>
              <a:t>cgi</a:t>
            </a:r>
            <a:r>
              <a:rPr lang="en-US" sz="2000" dirty="0" smtClean="0"/>
              <a:t>-bin code, gateway code</a:t>
            </a:r>
          </a:p>
          <a:p>
            <a:pPr lvl="1"/>
            <a:r>
              <a:rPr lang="en-US" sz="2000" dirty="0" smtClean="0"/>
              <a:t>Provided tips on risk and vulnerability, how to set up a secure gateway</a:t>
            </a:r>
          </a:p>
          <a:p>
            <a:pPr lvl="1"/>
            <a:r>
              <a:rPr lang="en-US" sz="2000" dirty="0" smtClean="0"/>
              <a:t>Talked about shutting off jobs from individual users, tools never developed</a:t>
            </a:r>
          </a:p>
          <a:p>
            <a:pPr lvl="1"/>
            <a:r>
              <a:rPr lang="en-US" sz="2000" dirty="0" smtClean="0"/>
              <a:t>More general cert acceptance policies developed</a:t>
            </a:r>
            <a:endParaRPr lang="en-US" sz="2000" dirty="0"/>
          </a:p>
        </p:txBody>
      </p:sp>
      <p:sp>
        <p:nvSpPr>
          <p:cNvPr id="2" name="Content Placeholder 1"/>
          <p:cNvSpPr>
            <a:spLocks noGrp="1"/>
          </p:cNvSpPr>
          <p:nvPr>
            <p:ph sz="half" idx="1"/>
          </p:nvPr>
        </p:nvSpPr>
        <p:spPr/>
        <p:txBody>
          <a:bodyPr/>
          <a:lstStyle/>
          <a:p>
            <a:r>
              <a:rPr lang="en-US" sz="2400" dirty="0"/>
              <a:t>security-</a:t>
            </a:r>
            <a:r>
              <a:rPr lang="en-US" sz="2400" dirty="0" err="1"/>
              <a:t>wg</a:t>
            </a:r>
            <a:endParaRPr lang="en-US" sz="2400" dirty="0"/>
          </a:p>
          <a:p>
            <a:pPr lvl="1"/>
            <a:r>
              <a:rPr lang="en-US" sz="2000" dirty="0"/>
              <a:t>Define open port ranges</a:t>
            </a:r>
          </a:p>
          <a:p>
            <a:pPr lvl="1"/>
            <a:r>
              <a:rPr lang="en-US" sz="2000" dirty="0"/>
              <a:t>Firewalls</a:t>
            </a:r>
          </a:p>
          <a:p>
            <a:pPr lvl="1"/>
            <a:r>
              <a:rPr lang="en-US" sz="2000" dirty="0"/>
              <a:t>Community account privileges</a:t>
            </a:r>
          </a:p>
          <a:p>
            <a:pPr lvl="1"/>
            <a:r>
              <a:rPr lang="en-US" sz="2000" dirty="0"/>
              <a:t>Need to identify human responsible for a job for incident response</a:t>
            </a:r>
          </a:p>
          <a:p>
            <a:pPr lvl="1"/>
            <a:r>
              <a:rPr lang="en-US" sz="2000" dirty="0"/>
              <a:t>Acceptance of other grid certificates</a:t>
            </a:r>
          </a:p>
          <a:p>
            <a:pPr lvl="1"/>
            <a:r>
              <a:rPr lang="en-US" sz="2000" dirty="0"/>
              <a:t>TG-hosted web servers, </a:t>
            </a:r>
            <a:r>
              <a:rPr lang="en-US" sz="2000" dirty="0" err="1"/>
              <a:t>cgi</a:t>
            </a:r>
            <a:r>
              <a:rPr lang="en-US" sz="2000" dirty="0"/>
              <a:t>-bin code</a:t>
            </a:r>
          </a:p>
          <a:p>
            <a:endParaRPr lang="en-US" dirty="0"/>
          </a:p>
        </p:txBody>
      </p:sp>
    </p:spTree>
    <p:extLst>
      <p:ext uri="{BB962C8B-B14F-4D97-AF65-F5344CB8AC3E}">
        <p14:creationId xmlns:p14="http://schemas.microsoft.com/office/powerpoint/2010/main" val="3218741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GCE11, November 18, 2011</a:t>
            </a:r>
            <a:endParaRPr lang="en-US"/>
          </a:p>
        </p:txBody>
      </p:sp>
      <p:sp>
        <p:nvSpPr>
          <p:cNvPr id="68610" name="Rectangle 2"/>
          <p:cNvSpPr>
            <a:spLocks noGrp="1" noChangeArrowheads="1"/>
          </p:cNvSpPr>
          <p:nvPr>
            <p:ph type="title"/>
          </p:nvPr>
        </p:nvSpPr>
        <p:spPr/>
        <p:txBody>
          <a:bodyPr/>
          <a:lstStyle/>
          <a:p>
            <a:r>
              <a:rPr lang="en-US"/>
              <a:t>Actions for wg</a:t>
            </a:r>
            <a:r>
              <a:rPr lang="ja-JP" altLang="en-US">
                <a:latin typeface="Arial"/>
              </a:rPr>
              <a:t>’</a:t>
            </a:r>
            <a:r>
              <a:rPr lang="en-US"/>
              <a:t>s (2)</a:t>
            </a:r>
          </a:p>
        </p:txBody>
      </p:sp>
      <p:sp>
        <p:nvSpPr>
          <p:cNvPr id="68612" name="Rectangle 4"/>
          <p:cNvSpPr>
            <a:spLocks noGrp="1" noChangeArrowheads="1"/>
          </p:cNvSpPr>
          <p:nvPr>
            <p:ph type="body" sz="half" idx="1"/>
          </p:nvPr>
        </p:nvSpPr>
        <p:spPr/>
        <p:txBody>
          <a:bodyPr/>
          <a:lstStyle/>
          <a:p>
            <a:pPr>
              <a:lnSpc>
                <a:spcPct val="90000"/>
              </a:lnSpc>
            </a:pPr>
            <a:r>
              <a:rPr lang="en-US" sz="2400"/>
              <a:t>Web Services (currently no wg for this)</a:t>
            </a:r>
          </a:p>
          <a:p>
            <a:pPr lvl="1">
              <a:lnSpc>
                <a:spcPct val="90000"/>
              </a:lnSpc>
            </a:pPr>
            <a:r>
              <a:rPr lang="en-US" sz="2000"/>
              <a:t>Needs further study</a:t>
            </a:r>
          </a:p>
          <a:p>
            <a:pPr lvl="1">
              <a:lnSpc>
                <a:spcPct val="90000"/>
              </a:lnSpc>
            </a:pPr>
            <a:r>
              <a:rPr lang="en-US" sz="2000"/>
              <a:t>Some Gateways (LEAD, NMBR) have immediate needs</a:t>
            </a:r>
          </a:p>
          <a:p>
            <a:pPr lvl="1">
              <a:lnSpc>
                <a:spcPct val="90000"/>
              </a:lnSpc>
            </a:pPr>
            <a:r>
              <a:rPr lang="en-US" sz="2000"/>
              <a:t>Many will build on capabilities offered by GT4, but interoperability could be an issue</a:t>
            </a:r>
          </a:p>
          <a:p>
            <a:pPr lvl="1">
              <a:lnSpc>
                <a:spcPct val="90000"/>
              </a:lnSpc>
            </a:pPr>
            <a:r>
              <a:rPr lang="en-US" sz="2000"/>
              <a:t>Web Service security</a:t>
            </a:r>
          </a:p>
          <a:p>
            <a:pPr lvl="1">
              <a:lnSpc>
                <a:spcPct val="90000"/>
              </a:lnSpc>
            </a:pPr>
            <a:r>
              <a:rPr lang="en-US" sz="2000"/>
              <a:t>Interfaces to scheduling and account management are common requirements</a:t>
            </a:r>
          </a:p>
        </p:txBody>
      </p:sp>
      <p:sp>
        <p:nvSpPr>
          <p:cNvPr id="68613" name="Rectangle 5"/>
          <p:cNvSpPr>
            <a:spLocks noGrp="1" noChangeArrowheads="1"/>
          </p:cNvSpPr>
          <p:nvPr>
            <p:ph type="body" sz="half" idx="2"/>
          </p:nvPr>
        </p:nvSpPr>
        <p:spPr/>
        <p:txBody>
          <a:bodyPr/>
          <a:lstStyle/>
          <a:p>
            <a:pPr>
              <a:lnSpc>
                <a:spcPct val="90000"/>
              </a:lnSpc>
            </a:pPr>
            <a:r>
              <a:rPr lang="en-US" sz="2400" dirty="0" smtClean="0"/>
              <a:t>Current reflections</a:t>
            </a:r>
          </a:p>
          <a:p>
            <a:pPr lvl="1">
              <a:lnSpc>
                <a:spcPct val="90000"/>
              </a:lnSpc>
            </a:pPr>
            <a:r>
              <a:rPr lang="en-US" sz="1600" dirty="0" smtClean="0"/>
              <a:t>Web service standards in flux at the time, being </a:t>
            </a:r>
            <a:r>
              <a:rPr lang="en-US" sz="1600" dirty="0"/>
              <a:t>defined by </a:t>
            </a:r>
            <a:r>
              <a:rPr lang="en-US" sz="1600" dirty="0" smtClean="0"/>
              <a:t>Microsoft</a:t>
            </a:r>
            <a:r>
              <a:rPr lang="en-US" sz="1600" dirty="0"/>
              <a:t>, IBM, Sun, HP, </a:t>
            </a:r>
            <a:r>
              <a:rPr lang="en-US" sz="1600" dirty="0" smtClean="0"/>
              <a:t>Oracle, W3C</a:t>
            </a:r>
            <a:r>
              <a:rPr lang="en-US" sz="1600" dirty="0"/>
              <a:t>, Oasis and the then-named Global Grid Forum (now Open Grid Forum</a:t>
            </a:r>
            <a:r>
              <a:rPr lang="en-US" sz="1600" dirty="0" smtClean="0"/>
              <a:t>)</a:t>
            </a:r>
            <a:endParaRPr lang="en-US" sz="1600" dirty="0"/>
          </a:p>
          <a:p>
            <a:pPr lvl="1">
              <a:lnSpc>
                <a:spcPct val="90000"/>
              </a:lnSpc>
            </a:pPr>
            <a:r>
              <a:rPr lang="en-US" sz="1600" dirty="0" smtClean="0"/>
              <a:t>5 </a:t>
            </a:r>
            <a:r>
              <a:rPr lang="en-US" sz="1600" dirty="0"/>
              <a:t>of 9 initial gateways interviewed expressed a need for web service </a:t>
            </a:r>
            <a:r>
              <a:rPr lang="en-US" sz="1600" dirty="0" smtClean="0"/>
              <a:t>interfaces</a:t>
            </a:r>
          </a:p>
          <a:p>
            <a:pPr lvl="1">
              <a:lnSpc>
                <a:spcPct val="90000"/>
              </a:lnSpc>
            </a:pPr>
            <a:r>
              <a:rPr lang="en-US" sz="1600" dirty="0"/>
              <a:t>P</a:t>
            </a:r>
            <a:r>
              <a:rPr lang="en-US" sz="1600" dirty="0" smtClean="0"/>
              <a:t>ush </a:t>
            </a:r>
            <a:r>
              <a:rPr lang="en-US" sz="1600" dirty="0"/>
              <a:t>to move to Globus 4, with its WSRF interfaces, but </a:t>
            </a:r>
            <a:r>
              <a:rPr lang="en-US" sz="1600" dirty="0" smtClean="0"/>
              <a:t>no real developer uptake</a:t>
            </a:r>
          </a:p>
          <a:p>
            <a:pPr lvl="1">
              <a:lnSpc>
                <a:spcPct val="90000"/>
              </a:lnSpc>
            </a:pPr>
            <a:r>
              <a:rPr lang="en-US" sz="1600" dirty="0"/>
              <a:t>B</a:t>
            </a:r>
            <a:r>
              <a:rPr lang="en-US" sz="1600" dirty="0" smtClean="0"/>
              <a:t>ecause </a:t>
            </a:r>
            <a:r>
              <a:rPr lang="en-US" sz="1600" dirty="0"/>
              <a:t>of the lack of demand, </a:t>
            </a:r>
            <a:r>
              <a:rPr lang="en-US" sz="1600" dirty="0" err="1"/>
              <a:t>TeraGrid</a:t>
            </a:r>
            <a:r>
              <a:rPr lang="en-US" sz="1600" dirty="0"/>
              <a:t> never did develop widely used web interfaces to standard tasks like job submission and account management.</a:t>
            </a:r>
            <a:r>
              <a:rPr lang="en-US" sz="1600" dirty="0"/>
              <a:t> </a:t>
            </a:r>
          </a:p>
          <a:p>
            <a:pPr>
              <a:lnSpc>
                <a:spcPct val="90000"/>
              </a:lnSpc>
            </a:pPr>
            <a:endParaRPr lang="en-US" sz="2400" dirty="0"/>
          </a:p>
        </p:txBody>
      </p:sp>
    </p:spTree>
    <p:extLst>
      <p:ext uri="{BB962C8B-B14F-4D97-AF65-F5344CB8AC3E}">
        <p14:creationId xmlns:p14="http://schemas.microsoft.com/office/powerpoint/2010/main" val="41272467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GCE11, November 18, 2011</a:t>
            </a:r>
            <a:endParaRPr lang="en-US"/>
          </a:p>
        </p:txBody>
      </p:sp>
      <p:sp>
        <p:nvSpPr>
          <p:cNvPr id="68610" name="Rectangle 2"/>
          <p:cNvSpPr>
            <a:spLocks noGrp="1" noChangeArrowheads="1"/>
          </p:cNvSpPr>
          <p:nvPr>
            <p:ph type="title"/>
          </p:nvPr>
        </p:nvSpPr>
        <p:spPr/>
        <p:txBody>
          <a:bodyPr/>
          <a:lstStyle/>
          <a:p>
            <a:r>
              <a:rPr lang="en-US"/>
              <a:t>Actions for wg</a:t>
            </a:r>
            <a:r>
              <a:rPr lang="ja-JP" altLang="en-US">
                <a:latin typeface="Arial"/>
              </a:rPr>
              <a:t>’</a:t>
            </a:r>
            <a:r>
              <a:rPr lang="en-US"/>
              <a:t>s (2)</a:t>
            </a:r>
          </a:p>
        </p:txBody>
      </p:sp>
      <p:sp>
        <p:nvSpPr>
          <p:cNvPr id="68612" name="Rectangle 4"/>
          <p:cNvSpPr>
            <a:spLocks noGrp="1" noChangeArrowheads="1"/>
          </p:cNvSpPr>
          <p:nvPr>
            <p:ph type="body" sz="half" idx="1"/>
          </p:nvPr>
        </p:nvSpPr>
        <p:spPr/>
        <p:txBody>
          <a:bodyPr/>
          <a:lstStyle/>
          <a:p>
            <a:pPr>
              <a:lnSpc>
                <a:spcPct val="90000"/>
              </a:lnSpc>
            </a:pPr>
            <a:r>
              <a:rPr lang="en-US" sz="2400" dirty="0"/>
              <a:t>software-</a:t>
            </a:r>
            <a:r>
              <a:rPr lang="en-US" sz="2400" dirty="0" err="1"/>
              <a:t>wg</a:t>
            </a:r>
            <a:endParaRPr lang="en-US" sz="2400" dirty="0"/>
          </a:p>
          <a:p>
            <a:pPr lvl="1">
              <a:lnSpc>
                <a:spcPct val="90000"/>
              </a:lnSpc>
            </a:pPr>
            <a:r>
              <a:rPr lang="en-US" sz="2000" dirty="0"/>
              <a:t>Interoperability of CTSS and VDT for OSG</a:t>
            </a:r>
          </a:p>
          <a:p>
            <a:pPr lvl="1">
              <a:lnSpc>
                <a:spcPct val="90000"/>
              </a:lnSpc>
            </a:pPr>
            <a:r>
              <a:rPr lang="en-US" sz="2000" dirty="0"/>
              <a:t>Software installations across all TG sites</a:t>
            </a:r>
          </a:p>
          <a:p>
            <a:pPr lvl="1">
              <a:lnSpc>
                <a:spcPct val="90000"/>
              </a:lnSpc>
            </a:pPr>
            <a:r>
              <a:rPr lang="en-US" sz="2000" dirty="0"/>
              <a:t>Community software areas</a:t>
            </a:r>
          </a:p>
          <a:p>
            <a:pPr>
              <a:lnSpc>
                <a:spcPct val="90000"/>
              </a:lnSpc>
            </a:pPr>
            <a:r>
              <a:rPr lang="en-US" sz="2400" dirty="0"/>
              <a:t>portals-</a:t>
            </a:r>
            <a:r>
              <a:rPr lang="en-US" sz="2400" dirty="0" err="1"/>
              <a:t>wg</a:t>
            </a:r>
            <a:endParaRPr lang="en-US" sz="2400" dirty="0"/>
          </a:p>
          <a:p>
            <a:pPr lvl="1">
              <a:lnSpc>
                <a:spcPct val="90000"/>
              </a:lnSpc>
            </a:pPr>
            <a:r>
              <a:rPr lang="en-US" sz="2000" dirty="0"/>
              <a:t>Variety of approaches needs further analysis</a:t>
            </a:r>
          </a:p>
          <a:p>
            <a:pPr lvl="2">
              <a:lnSpc>
                <a:spcPct val="90000"/>
              </a:lnSpc>
            </a:pPr>
            <a:r>
              <a:rPr lang="en-US" sz="1800" dirty="0"/>
              <a:t>OGCE, in-VIGO, </a:t>
            </a:r>
            <a:r>
              <a:rPr lang="en-US" sz="1800" dirty="0" err="1"/>
              <a:t>Clarens</a:t>
            </a:r>
            <a:r>
              <a:rPr lang="en-US" sz="1800" dirty="0"/>
              <a:t>, Neutron Science </a:t>
            </a:r>
            <a:r>
              <a:rPr lang="en-US" sz="1800" dirty="0" err="1"/>
              <a:t>Tomcat+Apache</a:t>
            </a:r>
            <a:endParaRPr lang="en-US" sz="1800" dirty="0"/>
          </a:p>
          <a:p>
            <a:pPr lvl="1">
              <a:lnSpc>
                <a:spcPct val="90000"/>
              </a:lnSpc>
            </a:pPr>
            <a:r>
              <a:rPr lang="en-US" sz="2000" dirty="0"/>
              <a:t>TG User Portal</a:t>
            </a:r>
          </a:p>
          <a:p>
            <a:pPr>
              <a:lnSpc>
                <a:spcPct val="90000"/>
              </a:lnSpc>
            </a:pPr>
            <a:endParaRPr lang="en-US" sz="2000" dirty="0"/>
          </a:p>
        </p:txBody>
      </p:sp>
      <p:sp>
        <p:nvSpPr>
          <p:cNvPr id="68613" name="Rectangle 5"/>
          <p:cNvSpPr>
            <a:spLocks noGrp="1" noChangeArrowheads="1"/>
          </p:cNvSpPr>
          <p:nvPr>
            <p:ph type="body" sz="half" idx="2"/>
          </p:nvPr>
        </p:nvSpPr>
        <p:spPr/>
        <p:txBody>
          <a:bodyPr/>
          <a:lstStyle/>
          <a:p>
            <a:pPr>
              <a:lnSpc>
                <a:spcPct val="90000"/>
              </a:lnSpc>
            </a:pPr>
            <a:r>
              <a:rPr lang="en-US" sz="2400" dirty="0" smtClean="0"/>
              <a:t>Current reflections</a:t>
            </a:r>
          </a:p>
          <a:p>
            <a:pPr lvl="1">
              <a:lnSpc>
                <a:spcPct val="90000"/>
              </a:lnSpc>
            </a:pPr>
            <a:r>
              <a:rPr lang="en-US" sz="2000" dirty="0"/>
              <a:t>Some requests foreshadowed the need for the Quarry virtual machine capabilities offered years later. </a:t>
            </a:r>
            <a:endParaRPr lang="en-US" sz="2000" dirty="0" smtClean="0"/>
          </a:p>
          <a:p>
            <a:pPr lvl="1">
              <a:lnSpc>
                <a:spcPct val="90000"/>
              </a:lnSpc>
            </a:pPr>
            <a:r>
              <a:rPr lang="en-US" sz="2000" dirty="0" smtClean="0"/>
              <a:t>Resisted requests to overburden CTSS with individual software</a:t>
            </a:r>
          </a:p>
          <a:p>
            <a:pPr lvl="1">
              <a:lnSpc>
                <a:spcPct val="90000"/>
              </a:lnSpc>
            </a:pPr>
            <a:r>
              <a:rPr lang="en-US" sz="2000" dirty="0" smtClean="0"/>
              <a:t>Wanted TG to deliver simple solution that met the needs of many</a:t>
            </a:r>
          </a:p>
          <a:p>
            <a:pPr lvl="1">
              <a:lnSpc>
                <a:spcPct val="90000"/>
              </a:lnSpc>
            </a:pPr>
            <a:r>
              <a:rPr lang="en-US" sz="2000" dirty="0" smtClean="0"/>
              <a:t>Felt we had to evaluate every front-end portal approach, but really we did not</a:t>
            </a:r>
          </a:p>
          <a:p>
            <a:pPr lvl="1">
              <a:lnSpc>
                <a:spcPct val="90000"/>
              </a:lnSpc>
            </a:pPr>
            <a:r>
              <a:rPr lang="en-US" sz="2000" dirty="0" smtClean="0"/>
              <a:t>Could have done more to accommodate gateways with large data holdings</a:t>
            </a:r>
            <a:endParaRPr lang="en-US" sz="2000" dirty="0"/>
          </a:p>
        </p:txBody>
      </p:sp>
    </p:spTree>
    <p:extLst>
      <p:ext uri="{BB962C8B-B14F-4D97-AF65-F5344CB8AC3E}">
        <p14:creationId xmlns:p14="http://schemas.microsoft.com/office/powerpoint/2010/main" val="27545425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GW-SAB-01-14-08">
  <a:themeElements>
    <a:clrScheme name="TGReview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GReview2006">
      <a:majorFont>
        <a:latin typeface="Verdan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GReview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GReview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GReview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GReview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GReview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GReview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GReview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GReview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GReview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GReview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GReview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GReview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SGW-SAB-01-14-08</Template>
  <TotalTime>77990</TotalTime>
  <Words>2682</Words>
  <Application>Microsoft Macintosh PowerPoint</Application>
  <PresentationFormat>On-screen Show (4:3)</PresentationFormat>
  <Paragraphs>347</Paragraphs>
  <Slides>22</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Times</vt:lpstr>
      <vt:lpstr>Arial</vt:lpstr>
      <vt:lpstr>Verdana</vt:lpstr>
      <vt:lpstr>Tahoma</vt:lpstr>
      <vt:lpstr>SGW-SAB-01-14-08</vt:lpstr>
      <vt:lpstr>Image</vt:lpstr>
      <vt:lpstr>A History of the TeraGrid Science Gateway Program: A Personal View </vt:lpstr>
      <vt:lpstr>Gateway Development Timeline</vt:lpstr>
      <vt:lpstr>First ITR projects natural fit for fledgling gateway program</vt:lpstr>
      <vt:lpstr>Next step, RATS of course</vt:lpstr>
      <vt:lpstr>RAT summary</vt:lpstr>
      <vt:lpstr>Actions for wg’s</vt:lpstr>
      <vt:lpstr>Actions for wg’s</vt:lpstr>
      <vt:lpstr>Actions for wg’s (2)</vt:lpstr>
      <vt:lpstr>Actions for wg’s (2)</vt:lpstr>
      <vt:lpstr>Gateways Primer Outline Basis for later documentation, thanks Anurag Shankar</vt:lpstr>
      <vt:lpstr>2 years in, we’re ready for production</vt:lpstr>
      <vt:lpstr>7 years of gateway talks</vt:lpstr>
      <vt:lpstr>How to build a gateway in a day</vt:lpstr>
      <vt:lpstr>7 years of great staff – thank you!!</vt:lpstr>
      <vt:lpstr>Worldwide gateway activities</vt:lpstr>
      <vt:lpstr>7 years of gateways</vt:lpstr>
      <vt:lpstr>Gateway Program Infrastructure Highlights</vt:lpstr>
      <vt:lpstr>Gateway Program Lessons Learned</vt:lpstr>
      <vt:lpstr>What makes a successful gateway: lessons learned</vt:lpstr>
      <vt:lpstr>Future Work</vt:lpstr>
      <vt:lpstr>How can gateways be even more successful?</vt:lpstr>
      <vt:lpstr>Now for a look at real future work Terrific program in store today</vt:lpstr>
    </vt:vector>
  </TitlesOfParts>
  <Manager/>
  <Company>San Diego Supercomputer Center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Gateways  and their tremendous potential for science and engineering</dc:title>
  <dc:subject/>
  <dc:creator>Nancy Wilkins-Diehr</dc:creator>
  <cp:keywords/>
  <dc:description/>
  <cp:lastModifiedBy>Nancy Wilkins-Diehr</cp:lastModifiedBy>
  <cp:revision>676</cp:revision>
  <dcterms:created xsi:type="dcterms:W3CDTF">2008-04-07T22:47:00Z</dcterms:created>
  <dcterms:modified xsi:type="dcterms:W3CDTF">2011-11-18T18:08:43Z</dcterms:modified>
  <cp:category/>
</cp:coreProperties>
</file>